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40"/>
  </p:notesMasterIdLst>
  <p:sldIdLst>
    <p:sldId id="256" r:id="rId5"/>
    <p:sldId id="257" r:id="rId6"/>
    <p:sldId id="258" r:id="rId7"/>
    <p:sldId id="314" r:id="rId8"/>
    <p:sldId id="260" r:id="rId9"/>
    <p:sldId id="261" r:id="rId10"/>
    <p:sldId id="318" r:id="rId11"/>
    <p:sldId id="265" r:id="rId12"/>
    <p:sldId id="262" r:id="rId13"/>
    <p:sldId id="263" r:id="rId14"/>
    <p:sldId id="308" r:id="rId15"/>
    <p:sldId id="264" r:id="rId16"/>
    <p:sldId id="266" r:id="rId17"/>
    <p:sldId id="267" r:id="rId18"/>
    <p:sldId id="268" r:id="rId19"/>
    <p:sldId id="311" r:id="rId20"/>
    <p:sldId id="270" r:id="rId21"/>
    <p:sldId id="310" r:id="rId22"/>
    <p:sldId id="269" r:id="rId23"/>
    <p:sldId id="312" r:id="rId24"/>
    <p:sldId id="272" r:id="rId25"/>
    <p:sldId id="273" r:id="rId26"/>
    <p:sldId id="315" r:id="rId27"/>
    <p:sldId id="259" r:id="rId28"/>
    <p:sldId id="316" r:id="rId29"/>
    <p:sldId id="274" r:id="rId30"/>
    <p:sldId id="317" r:id="rId31"/>
    <p:sldId id="275" r:id="rId32"/>
    <p:sldId id="276" r:id="rId33"/>
    <p:sldId id="277" r:id="rId34"/>
    <p:sldId id="278" r:id="rId35"/>
    <p:sldId id="307" r:id="rId36"/>
    <p:sldId id="281" r:id="rId37"/>
    <p:sldId id="309" r:id="rId38"/>
    <p:sldId id="313" r:id="rId39"/>
  </p:sldIdLst>
  <p:sldSz cx="18288000" cy="10287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Open Sans Extra Bold" panose="020B0604020202020204" charset="0"/>
      <p:regular r:id="rId45"/>
      <p:italic r:id="rId46"/>
    </p:embeddedFont>
    <p:embeddedFont>
      <p:font typeface="Open Sans Light" panose="020B0604020202020204" charset="0"/>
      <p:regular r:id="rId47"/>
      <p:italic r:id="rId48"/>
    </p:embeddedFont>
    <p:embeddedFont>
      <p:font typeface="Poppins Bold" panose="020B0604020202020204" charset="0"/>
      <p:regular r:id="rId49"/>
    </p:embeddedFont>
    <p:embeddedFont>
      <p:font typeface="Poppins Light" panose="020B0604020202020204" charset="0"/>
      <p:regular r:id="rId50"/>
      <p:bold r:id="rId51"/>
    </p:embeddedFont>
    <p:embeddedFont>
      <p:font typeface="Poppins Medium" panose="020B0604020202020204" charset="0"/>
      <p:regular r:id="rId52"/>
      <p:bold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45A716-76A9-48D9-9FE2-6F9DDA91775B}" v="5" dt="2019-12-02T14:57:41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92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1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6.fntdata"/><Relationship Id="rId20" Type="http://schemas.openxmlformats.org/officeDocument/2006/relationships/slide" Target="slides/slide16.xml"/><Relationship Id="rId41" Type="http://schemas.openxmlformats.org/officeDocument/2006/relationships/font" Target="fonts/font1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9.fntdata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5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mmm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18883" y="5010150"/>
            <a:ext cx="6126160" cy="7255193"/>
            <a:chOff x="0" y="0"/>
            <a:chExt cx="8168214" cy="967359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35895" y="2036143"/>
              <a:ext cx="6823242" cy="2569108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8048" y="4882144"/>
              <a:ext cx="7349881" cy="2569108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806949" y="-1244263"/>
            <a:ext cx="3426960" cy="4265666"/>
            <a:chOff x="0" y="0"/>
            <a:chExt cx="4569280" cy="5687554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57914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>
                  <a:alpha val="14901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14901"/>
                </a:srgbClr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1028700" y="3855580"/>
            <a:ext cx="12763900" cy="5258493"/>
            <a:chOff x="0" y="0"/>
            <a:chExt cx="17018533" cy="7011324"/>
          </a:xfrm>
        </p:grpSpPr>
        <p:sp>
          <p:nvSpPr>
            <p:cNvPr id="18" name="TextBox 18"/>
            <p:cNvSpPr txBox="1"/>
            <p:nvPr/>
          </p:nvSpPr>
          <p:spPr>
            <a:xfrm>
              <a:off x="0" y="0"/>
              <a:ext cx="17018533" cy="59161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280"/>
                </a:lnSpc>
              </a:pPr>
              <a:r>
                <a:rPr lang="en-US" sz="14400" b="1" spc="-863" dirty="0">
                  <a:solidFill>
                    <a:srgbClr val="1D617A"/>
                  </a:solidFill>
                  <a:latin typeface="Poppins Bold"/>
                </a:rPr>
                <a:t>Reputation Management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121314"/>
              <a:ext cx="16790490" cy="890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66"/>
                </a:lnSpc>
              </a:pPr>
              <a:r>
                <a:rPr lang="en-US" sz="4205" i="0">
                  <a:solidFill>
                    <a:srgbClr val="1D617A"/>
                  </a:solidFill>
                  <a:latin typeface="Poppins Medium"/>
                </a:rPr>
                <a:t>Group 4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28700" y="9018824"/>
            <a:ext cx="10213692" cy="1124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b="0" i="0">
                <a:solidFill>
                  <a:srgbClr val="1D617A"/>
                </a:solidFill>
                <a:latin typeface="Poppins Light"/>
              </a:rPr>
              <a:t>Daisy Dunn - Isabella Novati - Jennifer Rafferty - Maryam Umar - Emma Diederik</a:t>
            </a:r>
          </a:p>
        </p:txBody>
      </p:sp>
      <p:pic>
        <p:nvPicPr>
          <p:cNvPr id="1026" name="Picture 2" descr="Image result for leed beckett university">
            <a:extLst>
              <a:ext uri="{FF2B5EF4-FFF2-40B4-BE49-F238E27FC236}">
                <a16:creationId xmlns:a16="http://schemas.microsoft.com/office/drawing/2014/main" id="{3EDB114D-BBD4-4D68-8D1B-B54C91D43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862" y="-6859"/>
            <a:ext cx="3458970" cy="183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5960902" y="1849935"/>
            <a:ext cx="10232000" cy="1715892"/>
            <a:chOff x="0" y="0"/>
            <a:chExt cx="242339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2397995" cy="360680"/>
            </a:xfrm>
            <a:custGeom>
              <a:avLst/>
              <a:gdLst/>
              <a:ahLst/>
              <a:cxnLst/>
              <a:rect l="l" t="t" r="r" b="b"/>
              <a:pathLst>
                <a:path w="2397995" h="360680">
                  <a:moveTo>
                    <a:pt x="2397995" y="180340"/>
                  </a:moveTo>
                  <a:cubicBezTo>
                    <a:pt x="2397995" y="81280"/>
                    <a:pt x="2317985" y="0"/>
                    <a:pt x="2217655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2217655" y="360680"/>
                  </a:lnTo>
                  <a:cubicBezTo>
                    <a:pt x="2316715" y="360680"/>
                    <a:pt x="2397995" y="279400"/>
                    <a:pt x="2397995" y="180340"/>
                  </a:cubicBezTo>
                  <a:close/>
                </a:path>
              </a:pathLst>
            </a:custGeom>
            <a:solidFill>
              <a:srgbClr val="61C2A2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1942819" y="6873865"/>
            <a:ext cx="10231173" cy="1715892"/>
            <a:chOff x="0" y="0"/>
            <a:chExt cx="2423199" cy="406400"/>
          </a:xfrm>
        </p:grpSpPr>
        <p:sp>
          <p:nvSpPr>
            <p:cNvPr id="5" name="Freeform 5"/>
            <p:cNvSpPr/>
            <p:nvPr/>
          </p:nvSpPr>
          <p:spPr>
            <a:xfrm>
              <a:off x="17780" y="22860"/>
              <a:ext cx="2397799" cy="360680"/>
            </a:xfrm>
            <a:custGeom>
              <a:avLst/>
              <a:gdLst/>
              <a:ahLst/>
              <a:cxnLst/>
              <a:rect l="l" t="t" r="r" b="b"/>
              <a:pathLst>
                <a:path w="2397799" h="360680">
                  <a:moveTo>
                    <a:pt x="2397799" y="180340"/>
                  </a:moveTo>
                  <a:cubicBezTo>
                    <a:pt x="2397799" y="81280"/>
                    <a:pt x="2317789" y="0"/>
                    <a:pt x="2217459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2217459" y="360680"/>
                  </a:lnTo>
                  <a:cubicBezTo>
                    <a:pt x="2316519" y="360680"/>
                    <a:pt x="2397799" y="279400"/>
                    <a:pt x="2397799" y="18034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9113" y="1102295"/>
            <a:ext cx="6686199" cy="5649855"/>
            <a:chOff x="0" y="0"/>
            <a:chExt cx="8914933" cy="7533140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8914933" cy="736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19"/>
                </a:lnSpc>
              </a:pPr>
              <a:r>
                <a:rPr lang="en-US" sz="3599" b="0" spc="251" dirty="0">
                  <a:solidFill>
                    <a:srgbClr val="61C2A2"/>
                  </a:solidFill>
                  <a:latin typeface="Poppins Bold"/>
                </a:rPr>
                <a:t>MARTIN WINTERKORN: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64648"/>
              <a:ext cx="8914933" cy="6668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1"/>
                </a:lnSpc>
              </a:pPr>
              <a:r>
                <a:rPr lang="en-US" sz="2567" b="0" i="0" dirty="0">
                  <a:solidFill>
                    <a:srgbClr val="1D617A"/>
                  </a:solidFill>
                  <a:latin typeface="Poppins Light"/>
                </a:rPr>
                <a:t>“I am shocked by the events of the past few days. I am stunned that misconduct on such a scale was possible in the</a:t>
              </a:r>
            </a:p>
            <a:p>
              <a:pPr algn="ctr">
                <a:lnSpc>
                  <a:spcPts val="3851"/>
                </a:lnSpc>
              </a:pPr>
              <a:r>
                <a:rPr lang="en-US" sz="2567" b="0" i="0" dirty="0">
                  <a:solidFill>
                    <a:srgbClr val="1D617A"/>
                  </a:solidFill>
                  <a:latin typeface="Poppins Light"/>
                </a:rPr>
                <a:t>Volkswagen Group. As CEO I accept responsibility for the irregularities. I am</a:t>
              </a:r>
            </a:p>
            <a:p>
              <a:pPr algn="ctr">
                <a:lnSpc>
                  <a:spcPts val="3851"/>
                </a:lnSpc>
              </a:pPr>
              <a:r>
                <a:rPr lang="en-US" sz="2567" b="0" i="0" dirty="0">
                  <a:solidFill>
                    <a:srgbClr val="1D617A"/>
                  </a:solidFill>
                  <a:latin typeface="Poppins Light"/>
                </a:rPr>
                <a:t>doing this in the interests of the company even though I am not aware of any</a:t>
              </a:r>
            </a:p>
            <a:p>
              <a:pPr algn="ctr">
                <a:lnSpc>
                  <a:spcPts val="3851"/>
                </a:lnSpc>
              </a:pPr>
              <a:r>
                <a:rPr lang="en-US" sz="2567" b="0" i="0" dirty="0">
                  <a:solidFill>
                    <a:srgbClr val="1D617A"/>
                  </a:solidFill>
                  <a:latin typeface="Poppins Light"/>
                </a:rPr>
                <a:t>wrongdoing on my part. I personally am deeply sorry that we have broken the</a:t>
              </a:r>
            </a:p>
            <a:p>
              <a:pPr algn="ctr">
                <a:lnSpc>
                  <a:spcPts val="3851"/>
                </a:lnSpc>
              </a:pPr>
              <a:r>
                <a:rPr lang="en-US" sz="2567" b="0" i="0" dirty="0">
                  <a:solidFill>
                    <a:srgbClr val="1D617A"/>
                  </a:solidFill>
                  <a:latin typeface="Poppins Light"/>
                </a:rPr>
                <a:t>trust of our customers and the public“.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400900" y="6147483"/>
            <a:ext cx="6858400" cy="552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 b="0" spc="252" dirty="0">
                <a:solidFill>
                  <a:srgbClr val="61C2A2"/>
                </a:solidFill>
                <a:latin typeface="Poppins Bold"/>
              </a:rPr>
              <a:t> MICHAEL HORN: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00900" y="6806494"/>
            <a:ext cx="6858400" cy="25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4"/>
              </a:lnSpc>
            </a:pPr>
            <a:r>
              <a:rPr lang="en-US" sz="2570" b="0" i="0" dirty="0">
                <a:solidFill>
                  <a:srgbClr val="1D617A"/>
                </a:solidFill>
                <a:latin typeface="Poppins Light"/>
              </a:rPr>
              <a:t>“We’ve totally screwed up. Our company was dishonest with the EPA (</a:t>
            </a:r>
            <a:r>
              <a:rPr lang="en-GB" sz="2570" dirty="0">
                <a:solidFill>
                  <a:srgbClr val="1D617A"/>
                </a:solidFill>
                <a:latin typeface="Poppins Light"/>
              </a:rPr>
              <a:t>United State Environmental Protection Agency)</a:t>
            </a:r>
            <a:r>
              <a:rPr lang="en-US" sz="2570" b="0" i="0" dirty="0">
                <a:solidFill>
                  <a:srgbClr val="1D617A"/>
                </a:solidFill>
                <a:latin typeface="Poppins Light"/>
              </a:rPr>
              <a:t> and the California Air Resources Board and with all of </a:t>
            </a:r>
            <a:r>
              <a:rPr lang="en-US" sz="2570" dirty="0">
                <a:solidFill>
                  <a:srgbClr val="1D617A"/>
                </a:solidFill>
                <a:latin typeface="Poppins Light"/>
              </a:rPr>
              <a:t>you“.</a:t>
            </a:r>
            <a:endParaRPr lang="en-US" sz="2570" b="0" i="0" dirty="0">
              <a:solidFill>
                <a:srgbClr val="1D617A"/>
              </a:solidFill>
              <a:latin typeface="Poppins Light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139AD556-C028-4163-BB70-EFE6F12A4EF3}"/>
              </a:ext>
            </a:extLst>
          </p:cNvPr>
          <p:cNvSpPr txBox="1"/>
          <p:nvPr/>
        </p:nvSpPr>
        <p:spPr>
          <a:xfrm>
            <a:off x="12127913" y="2441760"/>
            <a:ext cx="5855287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378"/>
              </a:lnSpc>
              <a:spcBef>
                <a:spcPct val="0"/>
              </a:spcBef>
            </a:pPr>
            <a:r>
              <a:rPr lang="en-US" sz="4482" b="0" spc="313" dirty="0">
                <a:solidFill>
                  <a:srgbClr val="61C2A2"/>
                </a:solidFill>
                <a:latin typeface="Poppins Bold"/>
              </a:rPr>
              <a:t>WHO’S WHO? AND WHY? 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28DCC044-7A92-4897-8621-8D23AEE0CF2A}"/>
              </a:ext>
            </a:extLst>
          </p:cNvPr>
          <p:cNvSpPr txBox="1"/>
          <p:nvPr/>
        </p:nvSpPr>
        <p:spPr>
          <a:xfrm>
            <a:off x="689113" y="266700"/>
            <a:ext cx="952540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b="0" i="0" dirty="0">
                <a:solidFill>
                  <a:srgbClr val="1D617A"/>
                </a:solidFill>
                <a:latin typeface="Poppins Light"/>
              </a:rPr>
              <a:t>Activity 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383853" y="-266700"/>
            <a:ext cx="38100" cy="9525000"/>
          </a:xfrm>
          <a:prstGeom prst="rect">
            <a:avLst/>
          </a:prstGeom>
          <a:solidFill>
            <a:srgbClr val="1D617A"/>
          </a:solidFill>
        </p:spPr>
      </p:sp>
      <p:grpSp>
        <p:nvGrpSpPr>
          <p:cNvPr id="3" name="Group 3"/>
          <p:cNvGrpSpPr/>
          <p:nvPr/>
        </p:nvGrpSpPr>
        <p:grpSpPr>
          <a:xfrm>
            <a:off x="10288603" y="1904643"/>
            <a:ext cx="228600" cy="22860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8603" y="8153757"/>
            <a:ext cx="228600" cy="22860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8603" y="6070719"/>
            <a:ext cx="228600" cy="22860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8603" y="3987681"/>
            <a:ext cx="228600" cy="22860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4763703" y="1197769"/>
            <a:ext cx="4762900" cy="1691551"/>
            <a:chOff x="0" y="-28575"/>
            <a:chExt cx="6350533" cy="225540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575"/>
              <a:ext cx="6350533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680"/>
                </a:lnSpc>
              </a:pPr>
              <a:r>
                <a:rPr lang="en-US" sz="3600" b="1" i="0" spc="359" dirty="0">
                  <a:solidFill>
                    <a:srgbClr val="61C2A2"/>
                  </a:solidFill>
                  <a:latin typeface="Poppins Light"/>
                </a:rPr>
                <a:t> Aug 2015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93127"/>
              <a:ext cx="6350533" cy="13336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900"/>
                </a:lnSpc>
              </a:pPr>
              <a:r>
                <a:rPr lang="en-GB" sz="2600" dirty="0">
                  <a:solidFill>
                    <a:srgbClr val="1D617A"/>
                  </a:solidFill>
                  <a:latin typeface="Poppins Light"/>
                </a:rPr>
                <a:t> First signs of being ready to come clean</a:t>
              </a:r>
              <a:r>
                <a:rPr lang="en-US" sz="2600" b="0" i="0" dirty="0">
                  <a:solidFill>
                    <a:srgbClr val="1D617A"/>
                  </a:solidFill>
                  <a:latin typeface="Poppins Light"/>
                </a:rPr>
                <a:t>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440155" y="5363845"/>
            <a:ext cx="5086448" cy="1691551"/>
            <a:chOff x="-431397" y="-28575"/>
            <a:chExt cx="6781930" cy="2255399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6350533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680"/>
                </a:lnSpc>
              </a:pPr>
              <a:r>
                <a:rPr lang="en-US" sz="3600" b="1" i="0" spc="359" dirty="0">
                  <a:solidFill>
                    <a:srgbClr val="61C2A2"/>
                  </a:solidFill>
                  <a:latin typeface="Poppins Light"/>
                </a:rPr>
                <a:t>Feb 2016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431397" y="893127"/>
              <a:ext cx="6781930" cy="13336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3900"/>
                </a:lnSpc>
              </a:pPr>
              <a:r>
                <a:rPr lang="en-GB" sz="2600" dirty="0">
                  <a:solidFill>
                    <a:srgbClr val="1D617A"/>
                  </a:solidFill>
                  <a:latin typeface="Poppins Light"/>
                </a:rPr>
                <a:t> Hire ex-FBI director and former German constitutional judge</a:t>
              </a:r>
              <a:r>
                <a:rPr lang="en-US" sz="2600" b="0" i="0" dirty="0">
                  <a:solidFill>
                    <a:srgbClr val="1D617A"/>
                  </a:solidFill>
                  <a:latin typeface="Poppins Light"/>
                </a:rPr>
                <a:t>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279203" y="3280807"/>
            <a:ext cx="6589696" cy="2691825"/>
            <a:chOff x="0" y="-28575"/>
            <a:chExt cx="6350533" cy="3589097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8575"/>
              <a:ext cx="6350533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3600" b="1" i="0" spc="359" dirty="0">
                  <a:solidFill>
                    <a:srgbClr val="61C2A2"/>
                  </a:solidFill>
                  <a:latin typeface="Poppins Light"/>
                </a:rPr>
                <a:t>Sep 2015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893127"/>
              <a:ext cx="6350533" cy="2667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GB" sz="2600" dirty="0">
                  <a:solidFill>
                    <a:srgbClr val="1D617A"/>
                  </a:solidFill>
                  <a:latin typeface="Poppins Light"/>
                </a:rPr>
                <a:t>Suspend head of brand development and the head of R&amp;D.</a:t>
              </a:r>
              <a:endParaRPr lang="en-US" sz="2600" dirty="0">
                <a:solidFill>
                  <a:srgbClr val="1D617A"/>
                </a:solidFill>
                <a:latin typeface="Poppins Light"/>
              </a:endParaRPr>
            </a:p>
            <a:p>
              <a:pPr>
                <a:lnSpc>
                  <a:spcPts val="3900"/>
                </a:lnSpc>
              </a:pPr>
              <a:r>
                <a:rPr lang="en-GB" sz="2600" dirty="0">
                  <a:solidFill>
                    <a:srgbClr val="1D617A"/>
                  </a:solidFill>
                  <a:latin typeface="Poppins Light"/>
                </a:rPr>
                <a:t> Hire law firm for  independent investigation.</a:t>
              </a:r>
              <a:endParaRPr lang="en-US" sz="2600" b="0" i="0" dirty="0">
                <a:solidFill>
                  <a:srgbClr val="1D617A"/>
                </a:solidFill>
                <a:latin typeface="Poppins Light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279203" y="7446883"/>
            <a:ext cx="4762900" cy="2191689"/>
            <a:chOff x="0" y="-28575"/>
            <a:chExt cx="6350533" cy="2922251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28575"/>
              <a:ext cx="6350533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3600" b="1" i="0" spc="359" dirty="0">
                  <a:solidFill>
                    <a:srgbClr val="61C2A2"/>
                  </a:solidFill>
                  <a:latin typeface="Poppins Light"/>
                </a:rPr>
                <a:t>Sep 2019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893128"/>
              <a:ext cx="6350533" cy="2000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GB" sz="2600" dirty="0">
                  <a:solidFill>
                    <a:srgbClr val="1D617A"/>
                  </a:solidFill>
                  <a:latin typeface="Poppins Light"/>
                </a:rPr>
                <a:t>Mass lawsuit opens in Germany against the VW group.</a:t>
              </a:r>
              <a:endParaRPr lang="en-US" sz="2600" b="0" i="0" dirty="0">
                <a:solidFill>
                  <a:srgbClr val="1D617A"/>
                </a:solidFill>
                <a:latin typeface="Poppins Light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37181" y="721378"/>
            <a:ext cx="4668762" cy="758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50"/>
              </a:lnSpc>
            </a:pPr>
            <a:r>
              <a:rPr lang="en-US" sz="5227" b="1" spc="-156" dirty="0">
                <a:solidFill>
                  <a:srgbClr val="1D617A"/>
                </a:solidFill>
                <a:latin typeface="Poppins Bold"/>
              </a:rPr>
              <a:t> VW TIMELINE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6324153" y="-1260206"/>
            <a:ext cx="3419289" cy="4078892"/>
            <a:chOff x="0" y="0"/>
            <a:chExt cx="4559052" cy="5438522"/>
          </a:xfrm>
        </p:grpSpPr>
        <p:grpSp>
          <p:nvGrpSpPr>
            <p:cNvPr id="25" name="Group 25"/>
            <p:cNvGrpSpPr/>
            <p:nvPr/>
          </p:nvGrpSpPr>
          <p:grpSpPr>
            <a:xfrm rot="-2700000">
              <a:off x="-98177" y="2639264"/>
              <a:ext cx="4293947" cy="1500924"/>
              <a:chOff x="0" y="0"/>
              <a:chExt cx="1162657" cy="4064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49803"/>
                </a:srgbClr>
              </a:solidFill>
            </p:spPr>
          </p:sp>
        </p:grpSp>
        <p:grpSp>
          <p:nvGrpSpPr>
            <p:cNvPr id="27" name="Group 27"/>
            <p:cNvGrpSpPr/>
            <p:nvPr/>
          </p:nvGrpSpPr>
          <p:grpSpPr>
            <a:xfrm rot="-2700000">
              <a:off x="240261" y="1349291"/>
              <a:ext cx="4438075" cy="1500924"/>
              <a:chOff x="0" y="0"/>
              <a:chExt cx="1201682" cy="4064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>
                  <a:alpha val="49803"/>
                </a:srgbClr>
              </a:solidFill>
            </p:spPr>
          </p:sp>
        </p:grpSp>
      </p:grpSp>
      <p:grpSp>
        <p:nvGrpSpPr>
          <p:cNvPr id="29" name="Group 29"/>
          <p:cNvGrpSpPr/>
          <p:nvPr/>
        </p:nvGrpSpPr>
        <p:grpSpPr>
          <a:xfrm>
            <a:off x="-1525603" y="6846493"/>
            <a:ext cx="5108607" cy="6094090"/>
            <a:chOff x="0" y="0"/>
            <a:chExt cx="6811476" cy="8125454"/>
          </a:xfrm>
        </p:grpSpPr>
        <p:grpSp>
          <p:nvGrpSpPr>
            <p:cNvPr id="30" name="Group 30"/>
            <p:cNvGrpSpPr/>
            <p:nvPr/>
          </p:nvGrpSpPr>
          <p:grpSpPr>
            <a:xfrm rot="-2700000">
              <a:off x="358963" y="2015916"/>
              <a:ext cx="6630730" cy="2242463"/>
              <a:chOff x="0" y="0"/>
              <a:chExt cx="1201682" cy="4064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>
                  <a:alpha val="49803"/>
                </a:srgbClr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 rot="-2700000">
              <a:off x="-146682" y="3943207"/>
              <a:ext cx="6415394" cy="2242463"/>
              <a:chOff x="0" y="0"/>
              <a:chExt cx="1162657" cy="4064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49803"/>
                </a:srgbClr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413309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55091" y="-1554606"/>
            <a:ext cx="12595973" cy="14544547"/>
            <a:chOff x="0" y="0"/>
            <a:chExt cx="16794631" cy="1939273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68545" y="5686276"/>
              <a:ext cx="17919828" cy="4433972"/>
              <a:chOff x="0" y="0"/>
              <a:chExt cx="1642459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61706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617060" h="360680">
                    <a:moveTo>
                      <a:pt x="1617060" y="180340"/>
                    </a:moveTo>
                    <a:cubicBezTo>
                      <a:pt x="1617060" y="81280"/>
                      <a:pt x="1537050" y="0"/>
                      <a:pt x="143672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436719" y="360680"/>
                    </a:lnTo>
                    <a:cubicBezTo>
                      <a:pt x="1535779" y="360680"/>
                      <a:pt x="1617059" y="279400"/>
                      <a:pt x="1617059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166002" y="9008490"/>
              <a:ext cx="18666512" cy="4433972"/>
              <a:chOff x="0" y="0"/>
              <a:chExt cx="1710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68549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685498" h="360680">
                    <a:moveTo>
                      <a:pt x="1685498" y="180340"/>
                    </a:moveTo>
                    <a:cubicBezTo>
                      <a:pt x="1685498" y="81280"/>
                      <a:pt x="1605488" y="0"/>
                      <a:pt x="150515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05157" y="360680"/>
                    </a:lnTo>
                    <a:cubicBezTo>
                      <a:pt x="1604218" y="360680"/>
                      <a:pt x="1685497" y="279400"/>
                      <a:pt x="168549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0741831" y="3729053"/>
            <a:ext cx="6517470" cy="3456931"/>
            <a:chOff x="5" y="837383"/>
            <a:chExt cx="8689960" cy="4609241"/>
          </a:xfrm>
        </p:grpSpPr>
        <p:sp>
          <p:nvSpPr>
            <p:cNvPr id="8" name="TextBox 8"/>
            <p:cNvSpPr txBox="1"/>
            <p:nvPr/>
          </p:nvSpPr>
          <p:spPr>
            <a:xfrm>
              <a:off x="21194" y="4050473"/>
              <a:ext cx="8668770" cy="675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05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1194" y="4861769"/>
              <a:ext cx="8668770" cy="584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54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" y="837383"/>
              <a:ext cx="8689960" cy="3771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42"/>
                </a:lnSpc>
              </a:pPr>
              <a:r>
                <a:rPr lang="en-US" sz="6675" b="1" spc="-200" dirty="0">
                  <a:solidFill>
                    <a:srgbClr val="1D617A"/>
                  </a:solidFill>
                  <a:latin typeface="Poppins Bold"/>
                </a:rPr>
                <a:t>IMPACT FOR OTHER COMPANIES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29744" y="1826288"/>
            <a:ext cx="9311138" cy="6634425"/>
          </a:xfrm>
          <a:prstGeom prst="rect">
            <a:avLst/>
          </a:prstGeom>
        </p:spPr>
      </p:pic>
      <p:sp>
        <p:nvSpPr>
          <p:cNvPr id="12" name="TextBox 21">
            <a:extLst>
              <a:ext uri="{FF2B5EF4-FFF2-40B4-BE49-F238E27FC236}">
                <a16:creationId xmlns:a16="http://schemas.microsoft.com/office/drawing/2014/main" id="{895FE22F-4FAF-4789-8C05-03D83364CA30}"/>
              </a:ext>
            </a:extLst>
          </p:cNvPr>
          <p:cNvSpPr txBox="1"/>
          <p:nvPr/>
        </p:nvSpPr>
        <p:spPr>
          <a:xfrm>
            <a:off x="8534400" y="8468332"/>
            <a:ext cx="1659331" cy="525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2400" b="0" i="1" dirty="0">
                <a:solidFill>
                  <a:srgbClr val="1D617A"/>
                </a:solidFill>
                <a:latin typeface="Poppins Light"/>
              </a:rPr>
              <a:t>Figure 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16722" y="-1633096"/>
            <a:ext cx="12595973" cy="14544547"/>
            <a:chOff x="0" y="0"/>
            <a:chExt cx="16794631" cy="1939273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68545" y="5686276"/>
              <a:ext cx="17919828" cy="4433972"/>
              <a:chOff x="0" y="0"/>
              <a:chExt cx="1642459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61706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617060" h="360680">
                    <a:moveTo>
                      <a:pt x="1617060" y="180340"/>
                    </a:moveTo>
                    <a:cubicBezTo>
                      <a:pt x="1617060" y="81280"/>
                      <a:pt x="1537050" y="0"/>
                      <a:pt x="143672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436719" y="360680"/>
                    </a:lnTo>
                    <a:cubicBezTo>
                      <a:pt x="1535779" y="360680"/>
                      <a:pt x="1617059" y="279400"/>
                      <a:pt x="1617059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166002" y="9008490"/>
              <a:ext cx="18666512" cy="4433972"/>
              <a:chOff x="0" y="0"/>
              <a:chExt cx="1710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68549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685498" h="360680">
                    <a:moveTo>
                      <a:pt x="1685498" y="180340"/>
                    </a:moveTo>
                    <a:cubicBezTo>
                      <a:pt x="1685498" y="81280"/>
                      <a:pt x="1605488" y="0"/>
                      <a:pt x="150515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05157" y="360680"/>
                    </a:lnTo>
                    <a:cubicBezTo>
                      <a:pt x="1604218" y="360680"/>
                      <a:pt x="1685497" y="279400"/>
                      <a:pt x="168549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8248408" y="6846963"/>
            <a:ext cx="9380442" cy="552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8225479" y="4154716"/>
            <a:ext cx="9403371" cy="2053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800" b="1" i="1" spc="-144" dirty="0">
                <a:solidFill>
                  <a:srgbClr val="1D617A"/>
                </a:solidFill>
                <a:latin typeface="Poppins Bold"/>
              </a:rPr>
              <a:t>"</a:t>
            </a:r>
            <a:r>
              <a:rPr lang="en-US" sz="4800" b="1" spc="-144" dirty="0">
                <a:solidFill>
                  <a:srgbClr val="1D617A"/>
                </a:solidFill>
                <a:latin typeface="Poppins Bold"/>
              </a:rPr>
              <a:t>THE </a:t>
            </a:r>
            <a:r>
              <a:rPr lang="en-US" sz="4800" b="0" spc="-144" dirty="0">
                <a:solidFill>
                  <a:srgbClr val="1D617A"/>
                </a:solidFill>
                <a:latin typeface="Poppins Bold"/>
              </a:rPr>
              <a:t>BEST DIALOGUE STARTS OVER A CUP OF COFFEE, AND WE’D LIKE TO BUY YOU ONE"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2982" y="1028700"/>
            <a:ext cx="5819828" cy="82296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115146" y="9359704"/>
            <a:ext cx="10989713" cy="552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641194"/>
            <a:ext cx="15060934" cy="160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160"/>
              </a:lnSpc>
            </a:pPr>
            <a:r>
              <a:rPr lang="en-US" sz="5600" b="1" spc="-168" dirty="0">
                <a:solidFill>
                  <a:srgbClr val="1D617A"/>
                </a:solidFill>
                <a:latin typeface="Poppins Bold"/>
              </a:rPr>
              <a:t>WHICH IS THE POWER </a:t>
            </a:r>
          </a:p>
          <a:p>
            <a:pPr algn="just">
              <a:lnSpc>
                <a:spcPts val="6160"/>
              </a:lnSpc>
            </a:pPr>
            <a:r>
              <a:rPr lang="en-US" sz="5600" b="1" spc="-168" dirty="0">
                <a:solidFill>
                  <a:srgbClr val="1D617A"/>
                </a:solidFill>
                <a:latin typeface="Poppins Bold"/>
              </a:rPr>
              <a:t>OF A FAKE NEWS?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1925747" y="7220346"/>
            <a:ext cx="4598966" cy="5486137"/>
            <a:chOff x="0" y="0"/>
            <a:chExt cx="6131955" cy="7314849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323152" y="1814806"/>
              <a:ext cx="5969241" cy="2018753"/>
              <a:chOff x="0" y="0"/>
              <a:chExt cx="1201682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-132049" y="3549828"/>
              <a:ext cx="5775387" cy="2018753"/>
              <a:chOff x="0" y="0"/>
              <a:chExt cx="1162657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14450176" y="-2209404"/>
            <a:ext cx="5108607" cy="6094090"/>
            <a:chOff x="0" y="0"/>
            <a:chExt cx="6811476" cy="8125454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-146682" y="3943207"/>
              <a:ext cx="6415394" cy="2242463"/>
              <a:chOff x="0" y="0"/>
              <a:chExt cx="116265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358963" y="2015916"/>
              <a:ext cx="6630730" cy="2242463"/>
              <a:chOff x="0" y="0"/>
              <a:chExt cx="120168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3810000" y="7460283"/>
            <a:ext cx="4381900" cy="1874217"/>
            <a:chOff x="-12089880" y="2389386"/>
            <a:chExt cx="5842533" cy="2498955"/>
          </a:xfrm>
        </p:grpSpPr>
        <p:sp>
          <p:nvSpPr>
            <p:cNvPr id="14" name="TextBox 14"/>
            <p:cNvSpPr txBox="1"/>
            <p:nvPr/>
          </p:nvSpPr>
          <p:spPr>
            <a:xfrm>
              <a:off x="-12089880" y="2389386"/>
              <a:ext cx="5842533" cy="759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3600" b="1" i="0" spc="359" dirty="0">
                  <a:solidFill>
                    <a:srgbClr val="61C2A2"/>
                  </a:solidFill>
                  <a:latin typeface="Poppins Light"/>
                </a:rPr>
                <a:t>POPULAR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-12089880" y="3420896"/>
              <a:ext cx="5842533" cy="1467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b="0" i="0" dirty="0">
                  <a:solidFill>
                    <a:srgbClr val="1D617A"/>
                  </a:solidFill>
                  <a:latin typeface="Poppins Light"/>
                </a:rPr>
                <a:t>Focus on popular topics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43000" y="4914900"/>
            <a:ext cx="4534300" cy="1938783"/>
            <a:chOff x="-1116533" y="-1591969"/>
            <a:chExt cx="6045733" cy="2585045"/>
          </a:xfrm>
        </p:grpSpPr>
        <p:sp>
          <p:nvSpPr>
            <p:cNvPr id="17" name="TextBox 17"/>
            <p:cNvSpPr txBox="1"/>
            <p:nvPr/>
          </p:nvSpPr>
          <p:spPr>
            <a:xfrm>
              <a:off x="-913333" y="-1591969"/>
              <a:ext cx="5842533" cy="759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3600" b="1" i="0" spc="359" dirty="0">
                  <a:solidFill>
                    <a:srgbClr val="61C2A2"/>
                  </a:solidFill>
                  <a:latin typeface="Poppins Light"/>
                </a:rPr>
                <a:t>IMPRESS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-1116533" y="-474368"/>
              <a:ext cx="5842533" cy="14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b="0" i="0" dirty="0">
                  <a:solidFill>
                    <a:srgbClr val="1D617A"/>
                  </a:solidFill>
                  <a:latin typeface="Poppins Light"/>
                </a:rPr>
                <a:t>Packaged to be more original and "new" 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362300" y="4360247"/>
            <a:ext cx="4381900" cy="2417237"/>
            <a:chOff x="-2395612" y="-2301444"/>
            <a:chExt cx="5842533" cy="3222982"/>
          </a:xfrm>
        </p:grpSpPr>
        <p:sp>
          <p:nvSpPr>
            <p:cNvPr id="20" name="TextBox 20"/>
            <p:cNvSpPr txBox="1"/>
            <p:nvPr/>
          </p:nvSpPr>
          <p:spPr>
            <a:xfrm>
              <a:off x="-2395612" y="-2301444"/>
              <a:ext cx="5842533" cy="1552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3600" b="1" i="0" spc="359" dirty="0">
                  <a:solidFill>
                    <a:srgbClr val="61C2A2"/>
                  </a:solidFill>
                  <a:latin typeface="Poppins Light"/>
                </a:rPr>
                <a:t>AROUSE EMOTIONS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2395612" y="-545907"/>
              <a:ext cx="5842533" cy="1467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 b="0" i="0" dirty="0">
                  <a:solidFill>
                    <a:srgbClr val="1D617A"/>
                  </a:solidFill>
                  <a:latin typeface="Poppins Light"/>
                </a:rPr>
                <a:t>Leverages strong human emotions</a:t>
              </a:r>
            </a:p>
          </p:txBody>
        </p:sp>
      </p:grpSp>
      <p:pic>
        <p:nvPicPr>
          <p:cNvPr id="2050" name="Picture 2" descr="Image result for fake news examp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6" r="18985" b="17121"/>
          <a:stretch/>
        </p:blipFill>
        <p:spPr bwMode="auto">
          <a:xfrm>
            <a:off x="9753600" y="216322"/>
            <a:ext cx="6726250" cy="50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xamples of fake news on social m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0" y="3869293"/>
            <a:ext cx="4169896" cy="607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61221" y="3712719"/>
            <a:ext cx="6567557" cy="7927189"/>
            <a:chOff x="0" y="0"/>
            <a:chExt cx="8756743" cy="105695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8495896" y="1222834"/>
            <a:ext cx="8763400" cy="2639025"/>
            <a:chOff x="0" y="95250"/>
            <a:chExt cx="11684533" cy="3518700"/>
          </a:xfrm>
        </p:grpSpPr>
        <p:sp>
          <p:nvSpPr>
            <p:cNvPr id="8" name="TextBox 8"/>
            <p:cNvSpPr txBox="1"/>
            <p:nvPr/>
          </p:nvSpPr>
          <p:spPr>
            <a:xfrm>
              <a:off x="5" y="95250"/>
              <a:ext cx="11684528" cy="1855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560"/>
                </a:lnSpc>
              </a:pPr>
              <a:r>
                <a:rPr lang="en-US" sz="9600" b="1" spc="-288" dirty="0">
                  <a:solidFill>
                    <a:srgbClr val="DBEFE1"/>
                  </a:solidFill>
                  <a:latin typeface="Poppins Bold"/>
                </a:rPr>
                <a:t>70%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006672"/>
              <a:ext cx="11684533" cy="1607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680"/>
                </a:lnSpc>
              </a:pPr>
              <a:r>
                <a:rPr lang="en-US" sz="3600" i="0" spc="359" dirty="0">
                  <a:solidFill>
                    <a:srgbClr val="DBEFE1"/>
                  </a:solidFill>
                  <a:latin typeface="Poppins Light"/>
                </a:rPr>
                <a:t>A</a:t>
              </a:r>
              <a:r>
                <a:rPr lang="en-US" sz="3600" b="1" i="0" spc="359" dirty="0">
                  <a:solidFill>
                    <a:srgbClr val="DBEFE1"/>
                  </a:solidFill>
                  <a:latin typeface="Poppins Light"/>
                </a:rPr>
                <a:t> </a:t>
              </a:r>
              <a:r>
                <a:rPr lang="en-US" sz="3600" b="0" i="0" spc="359" dirty="0">
                  <a:solidFill>
                    <a:srgbClr val="DBEFE1"/>
                  </a:solidFill>
                  <a:latin typeface="Poppins Light"/>
                </a:rPr>
                <a:t>"FAKE" IS 70% MORE LIKELY TO BE RETWEETED THAN A "TRUE".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2255079" y="-1412753"/>
            <a:ext cx="6567557" cy="7927189"/>
            <a:chOff x="0" y="0"/>
            <a:chExt cx="8756743" cy="10569585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565588" y="2486724"/>
              <a:ext cx="8315027" cy="3093835"/>
              <a:chOff x="0" y="0"/>
              <a:chExt cx="1092245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06684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66845" h="360680">
                    <a:moveTo>
                      <a:pt x="1066845" y="180340"/>
                    </a:moveTo>
                    <a:cubicBezTo>
                      <a:pt x="1066845" y="81280"/>
                      <a:pt x="986835" y="0"/>
                      <a:pt x="88650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86505" y="360680"/>
                    </a:lnTo>
                    <a:cubicBezTo>
                      <a:pt x="985565" y="360680"/>
                      <a:pt x="1066845" y="279400"/>
                      <a:pt x="1066845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150932" y="4923696"/>
              <a:ext cx="8499807" cy="3093835"/>
              <a:chOff x="0" y="0"/>
              <a:chExt cx="1116518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9111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91118" h="360680">
                    <a:moveTo>
                      <a:pt x="1091118" y="180340"/>
                    </a:moveTo>
                    <a:cubicBezTo>
                      <a:pt x="1091118" y="81280"/>
                      <a:pt x="1011108" y="0"/>
                      <a:pt x="91077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10778" y="360680"/>
                    </a:lnTo>
                    <a:cubicBezTo>
                      <a:pt x="1009838" y="360680"/>
                      <a:pt x="1091118" y="279400"/>
                      <a:pt x="1091118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1028700" y="6234299"/>
            <a:ext cx="9936242" cy="3254455"/>
            <a:chOff x="0" y="95250"/>
            <a:chExt cx="13248323" cy="4339273"/>
          </a:xfrm>
        </p:grpSpPr>
        <p:sp>
          <p:nvSpPr>
            <p:cNvPr id="16" name="TextBox 16"/>
            <p:cNvSpPr txBox="1"/>
            <p:nvPr/>
          </p:nvSpPr>
          <p:spPr>
            <a:xfrm>
              <a:off x="4" y="95250"/>
              <a:ext cx="13248316" cy="1855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60"/>
                </a:lnSpc>
              </a:pPr>
              <a:r>
                <a:rPr lang="en-US" sz="9600" b="1" spc="-288" dirty="0">
                  <a:solidFill>
                    <a:srgbClr val="DBEFE1"/>
                  </a:solidFill>
                  <a:latin typeface="Poppins Bold"/>
                </a:rPr>
                <a:t>X6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023607"/>
              <a:ext cx="13248323" cy="2410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79"/>
                </a:lnSpc>
              </a:pPr>
              <a:r>
                <a:rPr lang="en-US" sz="3600" i="0" spc="359" dirty="0">
                  <a:solidFill>
                    <a:srgbClr val="DBEFE1"/>
                  </a:solidFill>
                  <a:latin typeface="Poppins Light"/>
                </a:rPr>
                <a:t>A FAKE STORY REACHES THE FIRST 1500 USERS AT A RATE SIX</a:t>
              </a:r>
            </a:p>
            <a:p>
              <a:pPr>
                <a:lnSpc>
                  <a:spcPts val="4680"/>
                </a:lnSpc>
              </a:pPr>
              <a:r>
                <a:rPr lang="en-US" sz="3600" i="0" spc="359" dirty="0">
                  <a:solidFill>
                    <a:srgbClr val="DBEFE1"/>
                  </a:solidFill>
                  <a:latin typeface="Poppins Light"/>
                </a:rPr>
                <a:t>TIMES FASTER THAN A REAL NEWS.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56504" y="3608489"/>
            <a:ext cx="3374991" cy="3070022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28DCC044-7A92-4897-8621-8D23AEE0CF2A}"/>
              </a:ext>
            </a:extLst>
          </p:cNvPr>
          <p:cNvSpPr txBox="1"/>
          <p:nvPr/>
        </p:nvSpPr>
        <p:spPr>
          <a:xfrm>
            <a:off x="7848600" y="9138419"/>
            <a:ext cx="9525400" cy="540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2800" b="0" i="0" dirty="0">
                <a:solidFill>
                  <a:srgbClr val="1D617A"/>
                </a:solidFill>
                <a:latin typeface="Poppins Light"/>
              </a:rPr>
              <a:t>(MIT - Boston)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47502" y="6754969"/>
            <a:ext cx="3841488" cy="4549463"/>
            <a:chOff x="0" y="0"/>
            <a:chExt cx="5121985" cy="606595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900397" y="1276790"/>
              <a:ext cx="4278603" cy="1610992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05377" y="3061412"/>
              <a:ext cx="4608838" cy="1610992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5672842" y="1311510"/>
            <a:ext cx="3120591" cy="3884316"/>
            <a:chOff x="0" y="0"/>
            <a:chExt cx="4160788" cy="5179088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4979" y="2346691"/>
              <a:ext cx="3920329" cy="1694505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480843" y="1027974"/>
              <a:ext cx="3609436" cy="1694505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>
                  <a:alpha val="14901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14901"/>
                </a:srgbClr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1028700" y="3260577"/>
            <a:ext cx="16230600" cy="5777941"/>
            <a:chOff x="0" y="-502506"/>
            <a:chExt cx="21640800" cy="7703922"/>
          </a:xfrm>
        </p:grpSpPr>
        <p:sp>
          <p:nvSpPr>
            <p:cNvPr id="18" name="TextBox 18"/>
            <p:cNvSpPr txBox="1"/>
            <p:nvPr/>
          </p:nvSpPr>
          <p:spPr>
            <a:xfrm>
              <a:off x="0" y="3902392"/>
              <a:ext cx="21640800" cy="822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800"/>
                </a:lnSpc>
              </a:pPr>
              <a:r>
                <a:rPr lang="en-US" sz="4000" b="0" spc="280" dirty="0">
                  <a:solidFill>
                    <a:srgbClr val="61C2A2"/>
                  </a:solidFill>
                  <a:latin typeface="Poppins Bold"/>
                </a:rPr>
                <a:t>ORIGIN OF THE NAME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4893092"/>
              <a:ext cx="21640800" cy="23083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5299" lvl="1" indent="-247650" algn="just">
                <a:lnSpc>
                  <a:spcPts val="4499"/>
                </a:lnSpc>
                <a:buFont typeface="Arial"/>
                <a:buChar char="•"/>
              </a:pPr>
              <a:r>
                <a:rPr lang="en-US" sz="3000" b="0" i="0" dirty="0">
                  <a:solidFill>
                    <a:srgbClr val="1D617A"/>
                  </a:solidFill>
                  <a:latin typeface="Poppins Light"/>
                </a:rPr>
                <a:t>Name of a </a:t>
              </a:r>
              <a:r>
                <a:rPr lang="en-US" sz="3000" dirty="0" err="1">
                  <a:solidFill>
                    <a:srgbClr val="1D617A"/>
                  </a:solidFill>
                  <a:latin typeface="Poppins Light"/>
                </a:rPr>
                <a:t>artficial</a:t>
              </a:r>
              <a:r>
                <a:rPr lang="en-US" sz="300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3000" b="0" i="0" dirty="0">
                  <a:solidFill>
                    <a:srgbClr val="1D617A"/>
                  </a:solidFill>
                  <a:latin typeface="Poppins Light"/>
                </a:rPr>
                <a:t>grass company. </a:t>
              </a:r>
            </a:p>
            <a:p>
              <a:pPr marL="495299" lvl="1" indent="-247650" algn="just">
                <a:lnSpc>
                  <a:spcPts val="4499"/>
                </a:lnSpc>
                <a:buFont typeface="Arial"/>
                <a:buChar char="•"/>
              </a:pPr>
              <a:r>
                <a:rPr lang="en-US" sz="3000" b="0" i="0" dirty="0">
                  <a:solidFill>
                    <a:srgbClr val="1D617A"/>
                  </a:solidFill>
                  <a:latin typeface="Poppins Light"/>
                </a:rPr>
                <a:t>Antonym of grassroots (consensus rooted</a:t>
              </a:r>
            </a:p>
            <a:p>
              <a:pPr algn="just">
                <a:lnSpc>
                  <a:spcPts val="4500"/>
                </a:lnSpc>
              </a:pPr>
              <a:r>
                <a:rPr lang="en-US" sz="3000" b="0" i="0" dirty="0">
                  <a:solidFill>
                    <a:srgbClr val="1D617A"/>
                  </a:solidFill>
                  <a:latin typeface="Poppins Light"/>
                </a:rPr>
                <a:t>    in a community for a long time)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" y="-502506"/>
              <a:ext cx="20167600" cy="54569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279"/>
                </a:lnSpc>
              </a:pPr>
              <a:r>
                <a:rPr lang="en-US" sz="3600" b="1" spc="-144" dirty="0">
                  <a:solidFill>
                    <a:srgbClr val="1D617A"/>
                  </a:solidFill>
                  <a:latin typeface="Poppins Bold"/>
                </a:rPr>
                <a:t>=</a:t>
              </a:r>
              <a:r>
                <a:rPr lang="en-US" sz="3600" b="1" i="1" spc="-144" dirty="0">
                  <a:solidFill>
                    <a:srgbClr val="1D617A"/>
                  </a:solidFill>
                  <a:latin typeface="Poppins Bold"/>
                </a:rPr>
                <a:t> </a:t>
              </a:r>
              <a:r>
                <a:rPr lang="en-US" sz="3600" b="0" i="0" spc="-143" dirty="0">
                  <a:solidFill>
                    <a:srgbClr val="1D617A"/>
                  </a:solidFill>
                  <a:latin typeface="Poppins Bold"/>
                </a:rPr>
                <a:t> </a:t>
              </a:r>
              <a:r>
                <a:rPr lang="en-US" sz="3600" spc="-143" dirty="0">
                  <a:solidFill>
                    <a:srgbClr val="1D617A"/>
                  </a:solidFill>
                  <a:latin typeface="Poppins Bold"/>
                </a:rPr>
                <a:t>DECEPTIVE PRACTICE OF PRESENTING AN ORCHESTRATED MARKETING OR PR CAMPAIGN TO MAKE IT APPEAR AS ORIGINATES FROM AND IS SUPPORTED BY GRASSROOTS PARTICIPANTS</a:t>
              </a:r>
              <a:endParaRPr lang="en-US" sz="3600" b="0" i="0" spc="-143" dirty="0">
                <a:solidFill>
                  <a:srgbClr val="1D617A"/>
                </a:solidFill>
                <a:latin typeface="Poppins Bold"/>
              </a:endParaRPr>
            </a:p>
            <a:p>
              <a:pPr>
                <a:lnSpc>
                  <a:spcPts val="5279"/>
                </a:lnSpc>
              </a:pPr>
              <a:endParaRPr lang="en-US" sz="4799" b="0" i="0" spc="-143" dirty="0">
                <a:solidFill>
                  <a:srgbClr val="1D617A"/>
                </a:solidFill>
                <a:latin typeface="Poppins Bold"/>
              </a:endParaRPr>
            </a:p>
            <a:p>
              <a:pPr>
                <a:lnSpc>
                  <a:spcPts val="5279"/>
                </a:lnSpc>
              </a:pPr>
              <a:endParaRPr lang="en-US" sz="4799" b="0" i="0" spc="-143" dirty="0">
                <a:solidFill>
                  <a:srgbClr val="1D617A"/>
                </a:solidFill>
                <a:latin typeface="Poppins Bold"/>
              </a:endParaRPr>
            </a:p>
            <a:p>
              <a:pPr>
                <a:lnSpc>
                  <a:spcPts val="5280"/>
                </a:lnSpc>
              </a:pPr>
              <a:endParaRPr lang="en-US" sz="4799" b="0" i="0" spc="-143" dirty="0">
                <a:solidFill>
                  <a:srgbClr val="1D617A"/>
                </a:solidFill>
                <a:latin typeface="Poppins Bold"/>
              </a:endParaRP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948134"/>
            <a:ext cx="6921032" cy="173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51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392026" y="2586690"/>
            <a:ext cx="3841488" cy="4549463"/>
            <a:chOff x="0" y="0"/>
            <a:chExt cx="5121985" cy="6065950"/>
          </a:xfrm>
        </p:grpSpPr>
        <p:grpSp>
          <p:nvGrpSpPr>
            <p:cNvPr id="4" name="Group 4"/>
            <p:cNvGrpSpPr/>
            <p:nvPr/>
          </p:nvGrpSpPr>
          <p:grpSpPr>
            <a:xfrm rot="-2700000">
              <a:off x="900397" y="1276790"/>
              <a:ext cx="4278603" cy="1610992"/>
              <a:chOff x="0" y="0"/>
              <a:chExt cx="1079350" cy="4064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-105377" y="3061412"/>
              <a:ext cx="4608838" cy="1610992"/>
              <a:chOff x="0" y="0"/>
              <a:chExt cx="1162657" cy="406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3076683" y="-1814510"/>
            <a:ext cx="3768291" cy="4532016"/>
            <a:chOff x="0" y="0"/>
            <a:chExt cx="5024388" cy="6042688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301986" y="1459774"/>
              <a:ext cx="4830751" cy="1694505"/>
              <a:chOff x="0" y="0"/>
              <a:chExt cx="1158578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113317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3178" h="360680">
                    <a:moveTo>
                      <a:pt x="1133178" y="180340"/>
                    </a:moveTo>
                    <a:cubicBezTo>
                      <a:pt x="1133178" y="81280"/>
                      <a:pt x="1053168" y="0"/>
                      <a:pt x="95283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2838" y="360680"/>
                    </a:lnTo>
                    <a:cubicBezTo>
                      <a:pt x="1051898" y="360680"/>
                      <a:pt x="1133178" y="279400"/>
                      <a:pt x="1133178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24979" y="3210291"/>
              <a:ext cx="3920329" cy="1694505"/>
              <a:chOff x="0" y="0"/>
              <a:chExt cx="940228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3611438" y="-1372638"/>
            <a:ext cx="10908612" cy="12919035"/>
            <a:chOff x="0" y="0"/>
            <a:chExt cx="14544816" cy="17225380"/>
          </a:xfrm>
        </p:grpSpPr>
        <p:grpSp>
          <p:nvGrpSpPr>
            <p:cNvPr id="14" name="Group 14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>
                  <a:alpha val="14901"/>
                </a:srgbClr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14901"/>
                </a:srgbClr>
              </a:solidFill>
            </p:spPr>
          </p:sp>
        </p:grpSp>
      </p:grpSp>
      <p:sp>
        <p:nvSpPr>
          <p:cNvPr id="21" name="TextBox 21"/>
          <p:cNvSpPr txBox="1"/>
          <p:nvPr/>
        </p:nvSpPr>
        <p:spPr>
          <a:xfrm>
            <a:off x="2179041" y="3564311"/>
            <a:ext cx="15060934" cy="308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3600" b="1" spc="-107" dirty="0">
                <a:solidFill>
                  <a:srgbClr val="1D617A"/>
                </a:solidFill>
                <a:latin typeface="Poppins Bold"/>
              </a:rPr>
              <a:t> IS ASTROTURF WORTH THE RISK</a:t>
            </a:r>
            <a:r>
              <a:rPr lang="en-US" sz="3599" b="1" spc="-107" dirty="0">
                <a:solidFill>
                  <a:srgbClr val="1D617A"/>
                </a:solidFill>
                <a:latin typeface="Poppins Bold"/>
              </a:rPr>
              <a:t>?</a:t>
            </a:r>
          </a:p>
          <a:p>
            <a:pPr algn="just">
              <a:lnSpc>
                <a:spcPts val="3960"/>
              </a:lnSpc>
            </a:pPr>
            <a:endParaRPr lang="en-US" sz="3599" b="1" spc="-107" dirty="0">
              <a:solidFill>
                <a:srgbClr val="1D617A"/>
              </a:solidFill>
              <a:latin typeface="Poppins Bold"/>
            </a:endParaRPr>
          </a:p>
          <a:p>
            <a:pPr algn="just">
              <a:lnSpc>
                <a:spcPts val="3959"/>
              </a:lnSpc>
            </a:pPr>
            <a:r>
              <a:rPr lang="en-US" sz="3600" b="1" spc="-107" dirty="0">
                <a:solidFill>
                  <a:srgbClr val="1D617A"/>
                </a:solidFill>
                <a:latin typeface="Poppins Bold"/>
              </a:rPr>
              <a:t>BEING CAUGHT ASTROTURFING MEANS DISRUPTING YOUR OWN REPUTATION, A LOSS OF TRUST BY STAKEHOLDERS AND...</a:t>
            </a:r>
          </a:p>
          <a:p>
            <a:pPr algn="r">
              <a:lnSpc>
                <a:spcPts val="3960"/>
              </a:lnSpc>
            </a:pPr>
            <a:endParaRPr lang="en-US" sz="3600" b="1" spc="-107" dirty="0">
              <a:solidFill>
                <a:srgbClr val="1D617A"/>
              </a:solidFill>
              <a:latin typeface="Poppins Bold"/>
            </a:endParaRPr>
          </a:p>
          <a:p>
            <a:pPr algn="r">
              <a:lnSpc>
                <a:spcPts val="3960"/>
              </a:lnSpc>
            </a:pPr>
            <a:r>
              <a:rPr lang="en-US" sz="3600" b="1" spc="-107" dirty="0">
                <a:solidFill>
                  <a:srgbClr val="1D617A"/>
                </a:solidFill>
                <a:latin typeface="Poppins Bold"/>
              </a:rPr>
              <a:t>...PLUS IT IS ILLEGAL IN MANY STATES.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-985719" y="-959083"/>
            <a:ext cx="3768291" cy="4532016"/>
            <a:chOff x="0" y="0"/>
            <a:chExt cx="5024388" cy="6042688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301986" y="1459774"/>
              <a:ext cx="4830751" cy="1694505"/>
              <a:chOff x="0" y="0"/>
              <a:chExt cx="1158578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113317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3178" h="360680">
                    <a:moveTo>
                      <a:pt x="1133178" y="180340"/>
                    </a:moveTo>
                    <a:cubicBezTo>
                      <a:pt x="1133178" y="81280"/>
                      <a:pt x="1053168" y="0"/>
                      <a:pt x="95283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2838" y="360680"/>
                    </a:lnTo>
                    <a:cubicBezTo>
                      <a:pt x="1051898" y="360680"/>
                      <a:pt x="1133178" y="279400"/>
                      <a:pt x="1133178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24979" y="3210291"/>
              <a:ext cx="3920329" cy="1694505"/>
              <a:chOff x="0" y="0"/>
              <a:chExt cx="940228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grpSp>
        <p:nvGrpSpPr>
          <p:cNvPr id="13" name="Group 13"/>
          <p:cNvGrpSpPr/>
          <p:nvPr/>
        </p:nvGrpSpPr>
        <p:grpSpPr>
          <a:xfrm>
            <a:off x="13611438" y="-1372638"/>
            <a:ext cx="10908612" cy="12919035"/>
            <a:chOff x="0" y="0"/>
            <a:chExt cx="14544816" cy="17225380"/>
          </a:xfrm>
        </p:grpSpPr>
        <p:grpSp>
          <p:nvGrpSpPr>
            <p:cNvPr id="14" name="Group 14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>
                  <a:alpha val="14901"/>
                </a:srgbClr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14901"/>
                </a:srgbClr>
              </a:solidFill>
            </p:spPr>
          </p:sp>
        </p:grpSp>
      </p:grpSp>
      <p:grpSp>
        <p:nvGrpSpPr>
          <p:cNvPr id="18" name="Group 18"/>
          <p:cNvGrpSpPr/>
          <p:nvPr/>
        </p:nvGrpSpPr>
        <p:grpSpPr>
          <a:xfrm>
            <a:off x="9552953" y="6294023"/>
            <a:ext cx="8733425" cy="1227143"/>
            <a:chOff x="0" y="593216"/>
            <a:chExt cx="18822931" cy="1636190"/>
          </a:xfrm>
        </p:grpSpPr>
        <p:sp>
          <p:nvSpPr>
            <p:cNvPr id="19" name="TextBox 19"/>
            <p:cNvSpPr txBox="1"/>
            <p:nvPr/>
          </p:nvSpPr>
          <p:spPr>
            <a:xfrm>
              <a:off x="1946114" y="593216"/>
              <a:ext cx="16876817" cy="1436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59"/>
                </a:lnSpc>
              </a:pPr>
              <a:r>
                <a:rPr lang="en-US" sz="3199" b="1" i="0" spc="319" dirty="0">
                  <a:solidFill>
                    <a:srgbClr val="61C2A2"/>
                  </a:solidFill>
                  <a:latin typeface="Poppins Light"/>
                </a:rPr>
                <a:t>BUT…</a:t>
              </a:r>
            </a:p>
            <a:p>
              <a:pPr algn="just">
                <a:lnSpc>
                  <a:spcPts val="4159"/>
                </a:lnSpc>
              </a:pPr>
              <a:r>
                <a:rPr lang="en-US" sz="3199" b="1" spc="319" dirty="0">
                  <a:solidFill>
                    <a:srgbClr val="61C2A2"/>
                  </a:solidFill>
                  <a:latin typeface="Poppins Light"/>
                </a:rPr>
                <a:t>YOU CAN BUY THEM!</a:t>
              </a:r>
              <a:endParaRPr lang="en-US" sz="3199" b="1" i="0" spc="319" dirty="0">
                <a:solidFill>
                  <a:srgbClr val="61C2A2"/>
                </a:solidFill>
                <a:latin typeface="Poppins Light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524258"/>
              <a:ext cx="16876817" cy="705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693939" y="3162300"/>
            <a:ext cx="15060934" cy="52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3600" b="1" spc="-107" dirty="0">
                <a:solidFill>
                  <a:srgbClr val="1D617A"/>
                </a:solidFill>
                <a:latin typeface="Poppins Bold"/>
              </a:rPr>
              <a:t>SINCE 2015, TRIPADVISOR IS FIGHTING AGAINST FAKE REVIEWS</a:t>
            </a:r>
          </a:p>
        </p:txBody>
      </p:sp>
      <p:pic>
        <p:nvPicPr>
          <p:cNvPr id="22" name="Immagine 21" descr="Image result for tripadvisor logo 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81" y="266700"/>
            <a:ext cx="573405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magine 22" descr="C:\Users\Isabella\Altro\Pictures\Screenshots\Screenshot (48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9942" r="7549" b="5351"/>
          <a:stretch/>
        </p:blipFill>
        <p:spPr bwMode="auto">
          <a:xfrm>
            <a:off x="429942" y="4457700"/>
            <a:ext cx="9738438" cy="5628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876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5000" y="7470583"/>
            <a:ext cx="3841488" cy="4549463"/>
            <a:chOff x="0" y="0"/>
            <a:chExt cx="5121985" cy="606595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900397" y="1276790"/>
              <a:ext cx="4278603" cy="1610992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05377" y="3061412"/>
              <a:ext cx="4608838" cy="1610992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6005609" y="1333500"/>
            <a:ext cx="3120591" cy="3884316"/>
            <a:chOff x="0" y="0"/>
            <a:chExt cx="4160788" cy="5179088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24979" y="2346691"/>
              <a:ext cx="3920329" cy="1694505"/>
              <a:chOff x="0" y="0"/>
              <a:chExt cx="94022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480843" y="1027974"/>
              <a:ext cx="3609436" cy="1694505"/>
              <a:chOff x="0" y="0"/>
              <a:chExt cx="8656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>
                  <a:alpha val="14901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14901"/>
                </a:srgbClr>
              </a:solidFill>
            </p:spPr>
          </p:sp>
        </p:grpSp>
      </p:grpSp>
      <p:sp>
        <p:nvSpPr>
          <p:cNvPr id="20" name="TextBox 20"/>
          <p:cNvSpPr txBox="1"/>
          <p:nvPr/>
        </p:nvSpPr>
        <p:spPr>
          <a:xfrm>
            <a:off x="6629400" y="3924300"/>
            <a:ext cx="11198303" cy="4078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79"/>
              </a:lnSpc>
            </a:pPr>
            <a:r>
              <a:rPr lang="en-US" sz="4800" b="1" spc="-144" dirty="0">
                <a:solidFill>
                  <a:srgbClr val="1D617A"/>
                </a:solidFill>
                <a:latin typeface="Poppins Bold"/>
              </a:rPr>
              <a:t>FOR THE 1ST TIME </a:t>
            </a:r>
          </a:p>
          <a:p>
            <a:pPr>
              <a:lnSpc>
                <a:spcPts val="5279"/>
              </a:lnSpc>
            </a:pPr>
            <a:r>
              <a:rPr lang="en-US" sz="4800" b="1" spc="-144" dirty="0">
                <a:solidFill>
                  <a:srgbClr val="1D617A"/>
                </a:solidFill>
                <a:latin typeface="Poppins Bold"/>
              </a:rPr>
              <a:t>THE OWNER OF PROMOSALENTO </a:t>
            </a:r>
          </a:p>
          <a:p>
            <a:pPr>
              <a:lnSpc>
                <a:spcPts val="5279"/>
              </a:lnSpc>
            </a:pPr>
            <a:r>
              <a:rPr lang="en-US" sz="4800" b="1" spc="-144" dirty="0">
                <a:solidFill>
                  <a:srgbClr val="1D617A"/>
                </a:solidFill>
                <a:latin typeface="Poppins Bold"/>
              </a:rPr>
              <a:t>WAS SENTENCED  </a:t>
            </a:r>
          </a:p>
          <a:p>
            <a:pPr>
              <a:lnSpc>
                <a:spcPts val="5279"/>
              </a:lnSpc>
            </a:pPr>
            <a:r>
              <a:rPr lang="en-US" sz="4800" b="1" spc="-144" dirty="0">
                <a:solidFill>
                  <a:srgbClr val="1D617A"/>
                </a:solidFill>
                <a:latin typeface="Poppins Bold"/>
              </a:rPr>
              <a:t>TO 9 MONTHS OF JAIL </a:t>
            </a:r>
          </a:p>
          <a:p>
            <a:pPr>
              <a:lnSpc>
                <a:spcPts val="5279"/>
              </a:lnSpc>
            </a:pPr>
            <a:r>
              <a:rPr lang="en-US" sz="4800" b="1" spc="-144" dirty="0">
                <a:solidFill>
                  <a:srgbClr val="1D617A"/>
                </a:solidFill>
                <a:latin typeface="Poppins Bold"/>
              </a:rPr>
              <a:t>BECAUSE OF SELLING FAKE REVIEWS</a:t>
            </a:r>
            <a:endParaRPr lang="en-US" sz="4799" b="0" i="0" spc="-143" dirty="0">
              <a:solidFill>
                <a:srgbClr val="1D617A"/>
              </a:solidFill>
              <a:latin typeface="Poppins Bold"/>
            </a:endParaRPr>
          </a:p>
          <a:p>
            <a:pPr>
              <a:lnSpc>
                <a:spcPts val="5280"/>
              </a:lnSpc>
            </a:pPr>
            <a:endParaRPr lang="en-US" sz="4799" b="0" i="0" spc="-143" dirty="0">
              <a:solidFill>
                <a:srgbClr val="1D617A"/>
              </a:solidFill>
              <a:latin typeface="Poppins Bold"/>
            </a:endParaRPr>
          </a:p>
        </p:txBody>
      </p:sp>
      <p:pic>
        <p:nvPicPr>
          <p:cNvPr id="22" name="Immagine 21" descr="Image result for promosalen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4800600" cy="2931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Image result for PRIMO POS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50" b="92812" l="9744" r="897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14" y="2081746"/>
            <a:ext cx="2538401" cy="25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18409" y="3865346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2762052" y="977659"/>
            <a:ext cx="12763896" cy="6768770"/>
            <a:chOff x="0" y="66675"/>
            <a:chExt cx="17018528" cy="9025025"/>
          </a:xfrm>
        </p:grpSpPr>
        <p:sp>
          <p:nvSpPr>
            <p:cNvPr id="8" name="TextBox 8"/>
            <p:cNvSpPr txBox="1"/>
            <p:nvPr/>
          </p:nvSpPr>
          <p:spPr>
            <a:xfrm>
              <a:off x="1206497" y="2166729"/>
              <a:ext cx="14605533" cy="6924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99"/>
                </a:lnSpc>
              </a:pPr>
              <a:r>
                <a:rPr lang="en-US" sz="3000" b="0" i="0" dirty="0">
                  <a:solidFill>
                    <a:srgbClr val="1D617A"/>
                  </a:solidFill>
                  <a:latin typeface="Poppins Light"/>
                </a:rPr>
                <a:t>I</a:t>
              </a:r>
              <a:r>
                <a:rPr lang="en-US" sz="2999" b="0" i="0" dirty="0">
                  <a:solidFill>
                    <a:srgbClr val="1D617A"/>
                  </a:solidFill>
                  <a:latin typeface="Poppins Light"/>
                </a:rPr>
                <a:t>ntroduction</a:t>
              </a:r>
            </a:p>
            <a:p>
              <a:pPr algn="ctr">
                <a:lnSpc>
                  <a:spcPts val="4499"/>
                </a:lnSpc>
              </a:pPr>
              <a:r>
                <a:rPr lang="en-US" sz="2999" b="0" i="0" dirty="0">
                  <a:solidFill>
                    <a:srgbClr val="1D617A"/>
                  </a:solidFill>
                  <a:latin typeface="Poppins Light"/>
                </a:rPr>
                <a:t>Importance of reputation</a:t>
              </a:r>
            </a:p>
            <a:p>
              <a:pPr algn="ctr">
                <a:lnSpc>
                  <a:spcPts val="4499"/>
                </a:lnSpc>
              </a:pPr>
              <a:r>
                <a:rPr lang="en-US" sz="2999" b="0" i="0" dirty="0">
                  <a:solidFill>
                    <a:srgbClr val="1D617A"/>
                  </a:solidFill>
                  <a:latin typeface="Poppins Light"/>
                </a:rPr>
                <a:t>Importance of stakeholders</a:t>
              </a:r>
            </a:p>
            <a:p>
              <a:pPr algn="ctr">
                <a:lnSpc>
                  <a:spcPts val="4499"/>
                </a:lnSpc>
              </a:pPr>
              <a:r>
                <a:rPr lang="en-US" sz="2999" b="0" i="0" dirty="0">
                  <a:solidFill>
                    <a:srgbClr val="1D617A"/>
                  </a:solidFill>
                  <a:latin typeface="Poppins Light"/>
                </a:rPr>
                <a:t>The 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V</a:t>
              </a:r>
              <a:r>
                <a:rPr lang="en-US" sz="2999" b="0" i="0" dirty="0">
                  <a:solidFill>
                    <a:srgbClr val="1D617A"/>
                  </a:solidFill>
                  <a:latin typeface="Poppins Light"/>
                </a:rPr>
                <a:t>olkswagen </a:t>
              </a:r>
              <a:r>
                <a:rPr lang="en-US" sz="2999" b="0" i="0" dirty="0" err="1">
                  <a:solidFill>
                    <a:srgbClr val="1D617A"/>
                  </a:solidFill>
                  <a:latin typeface="Poppins Light"/>
                </a:rPr>
                <a:t>Dieselgate</a:t>
              </a:r>
              <a:r>
                <a:rPr lang="en-US" sz="2999" b="0" i="0" dirty="0">
                  <a:solidFill>
                    <a:srgbClr val="1D617A"/>
                  </a:solidFill>
                  <a:latin typeface="Poppins Light"/>
                </a:rPr>
                <a:t> scandal /</a:t>
              </a:r>
              <a:r>
                <a:rPr lang="en-US" sz="2999" dirty="0">
                  <a:solidFill>
                    <a:srgbClr val="1D617A"/>
                  </a:solidFill>
                  <a:latin typeface="Poppins Light"/>
                </a:rPr>
                <a:t>Activity</a:t>
              </a:r>
              <a:endParaRPr lang="en-US" sz="2999" b="0" i="0" dirty="0">
                <a:solidFill>
                  <a:srgbClr val="1D617A"/>
                </a:solidFill>
                <a:latin typeface="Poppins Light"/>
              </a:endParaRPr>
            </a:p>
            <a:p>
              <a:pPr algn="ctr">
                <a:lnSpc>
                  <a:spcPts val="4499"/>
                </a:lnSpc>
              </a:pPr>
              <a:r>
                <a:rPr lang="en-US" sz="3000" b="0" i="0" dirty="0">
                  <a:solidFill>
                    <a:srgbClr val="1D617A"/>
                  </a:solidFill>
                  <a:latin typeface="Poppins Light"/>
                </a:rPr>
                <a:t>F</a:t>
              </a:r>
              <a:r>
                <a:rPr lang="en-US" sz="2999" b="0" i="0" dirty="0">
                  <a:solidFill>
                    <a:srgbClr val="1D617A"/>
                  </a:solidFill>
                  <a:latin typeface="Poppins Light"/>
                </a:rPr>
                <a:t>ake News</a:t>
              </a:r>
            </a:p>
            <a:p>
              <a:pPr algn="ctr">
                <a:lnSpc>
                  <a:spcPts val="4499"/>
                </a:lnSpc>
              </a:pPr>
              <a:r>
                <a:rPr lang="en-US" sz="2999" b="0" i="0" dirty="0">
                  <a:solidFill>
                    <a:srgbClr val="1D617A"/>
                  </a:solidFill>
                  <a:latin typeface="Poppins Light"/>
                </a:rPr>
                <a:t>Astroturfing</a:t>
              </a:r>
            </a:p>
            <a:p>
              <a:pPr algn="ctr">
                <a:lnSpc>
                  <a:spcPts val="4499"/>
                </a:lnSpc>
              </a:pPr>
              <a:r>
                <a:rPr lang="en-US" sz="2999" b="0" i="0" dirty="0">
                  <a:solidFill>
                    <a:srgbClr val="1D617A"/>
                  </a:solidFill>
                  <a:latin typeface="Poppins Light"/>
                </a:rPr>
                <a:t>Measuring reputation</a:t>
              </a:r>
            </a:p>
            <a:p>
              <a:pPr algn="ctr">
                <a:lnSpc>
                  <a:spcPts val="4499"/>
                </a:lnSpc>
              </a:pPr>
              <a:r>
                <a:rPr lang="en-US" sz="2999" b="0" i="0" dirty="0">
                  <a:solidFill>
                    <a:srgbClr val="1D617A"/>
                  </a:solidFill>
                  <a:latin typeface="Poppins Light"/>
                </a:rPr>
                <a:t>Activity</a:t>
              </a:r>
            </a:p>
            <a:p>
              <a:pPr algn="ctr">
                <a:lnSpc>
                  <a:spcPts val="4500"/>
                </a:lnSpc>
              </a:pPr>
              <a:r>
                <a:rPr lang="en-US" sz="3000" b="0" i="0" dirty="0">
                  <a:solidFill>
                    <a:srgbClr val="1D617A"/>
                  </a:solidFill>
                  <a:latin typeface="Poppins Light"/>
                </a:rPr>
                <a:t>Team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6675"/>
              <a:ext cx="17018528" cy="1396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920"/>
                </a:lnSpc>
              </a:pPr>
              <a:r>
                <a:rPr lang="en-US" sz="7200" b="1" spc="-215" dirty="0">
                  <a:solidFill>
                    <a:srgbClr val="1D617A"/>
                  </a:solidFill>
                  <a:latin typeface="Poppins Bold"/>
                </a:rPr>
                <a:t>AGENDA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193738" y="-931767"/>
            <a:ext cx="3955788" cy="4663763"/>
            <a:chOff x="0" y="0"/>
            <a:chExt cx="5274385" cy="6218350"/>
          </a:xfrm>
        </p:grpSpPr>
        <p:grpSp>
          <p:nvGrpSpPr>
            <p:cNvPr id="11" name="Group 11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9774351" y="2400299"/>
            <a:ext cx="7827849" cy="6743921"/>
            <a:chOff x="3075668" y="-1037274"/>
            <a:chExt cx="10437132" cy="8991895"/>
          </a:xfrm>
        </p:grpSpPr>
        <p:sp>
          <p:nvSpPr>
            <p:cNvPr id="12" name="TextBox 12"/>
            <p:cNvSpPr txBox="1"/>
            <p:nvPr/>
          </p:nvSpPr>
          <p:spPr>
            <a:xfrm>
              <a:off x="3075668" y="-1037274"/>
              <a:ext cx="8839200" cy="24109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680"/>
                </a:lnSpc>
              </a:pPr>
              <a:r>
                <a:rPr lang="en-US" sz="3600" b="1" i="0" spc="359" dirty="0">
                  <a:solidFill>
                    <a:srgbClr val="61C2A2"/>
                  </a:solidFill>
                  <a:latin typeface="Poppins Light"/>
                </a:rPr>
                <a:t>WHAT IF ONE OF THE TOP RANKED RESTAURANTS IN LONDON DOESN’T EXIST?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876800" y="5954073"/>
              <a:ext cx="8636000" cy="20005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3900"/>
                </a:lnSpc>
              </a:pPr>
              <a:r>
                <a:rPr lang="en-US" sz="2600" dirty="0">
                  <a:solidFill>
                    <a:srgbClr val="1D617A"/>
                  </a:solidFill>
                  <a:latin typeface="Poppins Light"/>
                </a:rPr>
                <a:t>Did these events affect only the business reputation or also the reputation of TripAdvisor? </a:t>
              </a:r>
              <a:endParaRPr lang="en-US" sz="2600" b="0" i="0" dirty="0">
                <a:solidFill>
                  <a:srgbClr val="1D617A"/>
                </a:solidFill>
                <a:latin typeface="Poppins Light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37180" y="721378"/>
            <a:ext cx="794482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750"/>
              </a:lnSpc>
            </a:pPr>
            <a:r>
              <a:rPr lang="en-US" sz="5227" b="1" spc="-156" dirty="0">
                <a:solidFill>
                  <a:srgbClr val="1D617A"/>
                </a:solidFill>
                <a:latin typeface="Poppins Bold"/>
              </a:rPr>
              <a:t>THE SHED AT DULWICH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6324153" y="-1260206"/>
            <a:ext cx="3419289" cy="4078892"/>
            <a:chOff x="0" y="0"/>
            <a:chExt cx="4559052" cy="5438522"/>
          </a:xfrm>
        </p:grpSpPr>
        <p:grpSp>
          <p:nvGrpSpPr>
            <p:cNvPr id="25" name="Group 25"/>
            <p:cNvGrpSpPr/>
            <p:nvPr/>
          </p:nvGrpSpPr>
          <p:grpSpPr>
            <a:xfrm rot="-2700000">
              <a:off x="-98177" y="2639264"/>
              <a:ext cx="4293947" cy="1500924"/>
              <a:chOff x="0" y="0"/>
              <a:chExt cx="1162657" cy="4064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49803"/>
                </a:srgbClr>
              </a:solidFill>
            </p:spPr>
          </p:sp>
        </p:grpSp>
        <p:grpSp>
          <p:nvGrpSpPr>
            <p:cNvPr id="27" name="Group 27"/>
            <p:cNvGrpSpPr/>
            <p:nvPr/>
          </p:nvGrpSpPr>
          <p:grpSpPr>
            <a:xfrm rot="-2700000">
              <a:off x="240261" y="1349291"/>
              <a:ext cx="4438075" cy="1500924"/>
              <a:chOff x="0" y="0"/>
              <a:chExt cx="1201682" cy="4064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>
                  <a:alpha val="49803"/>
                </a:srgbClr>
              </a:solidFill>
            </p:spPr>
          </p:sp>
        </p:grpSp>
      </p:grpSp>
      <p:grpSp>
        <p:nvGrpSpPr>
          <p:cNvPr id="29" name="Group 29"/>
          <p:cNvGrpSpPr/>
          <p:nvPr/>
        </p:nvGrpSpPr>
        <p:grpSpPr>
          <a:xfrm>
            <a:off x="-1525603" y="6846493"/>
            <a:ext cx="5108607" cy="6094090"/>
            <a:chOff x="0" y="0"/>
            <a:chExt cx="6811476" cy="8125454"/>
          </a:xfrm>
        </p:grpSpPr>
        <p:grpSp>
          <p:nvGrpSpPr>
            <p:cNvPr id="30" name="Group 30"/>
            <p:cNvGrpSpPr/>
            <p:nvPr/>
          </p:nvGrpSpPr>
          <p:grpSpPr>
            <a:xfrm rot="-2700000">
              <a:off x="358963" y="2015916"/>
              <a:ext cx="6630730" cy="2242463"/>
              <a:chOff x="0" y="0"/>
              <a:chExt cx="1201682" cy="4064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>
                  <a:alpha val="49803"/>
                </a:srgbClr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 rot="-2700000">
              <a:off x="-146682" y="3943207"/>
              <a:ext cx="6415394" cy="2242463"/>
              <a:chOff x="0" y="0"/>
              <a:chExt cx="1162657" cy="4064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49803"/>
                </a:srgbClr>
              </a:solidFill>
            </p:spPr>
          </p:sp>
        </p:grpSp>
      </p:grpSp>
      <p:pic>
        <p:nvPicPr>
          <p:cNvPr id="34" name="Immagine 33" descr="Image result for top fake reviews tripadviso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0"/>
            <a:ext cx="8610600" cy="7991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351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66079" y="3612693"/>
            <a:ext cx="6462782" cy="7822414"/>
            <a:chOff x="0" y="0"/>
            <a:chExt cx="8617043" cy="1042988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37730" y="4574446"/>
              <a:ext cx="9092504" cy="3093835"/>
              <a:chOff x="0" y="0"/>
              <a:chExt cx="1194373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6897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68973" h="360680">
                    <a:moveTo>
                      <a:pt x="1168973" y="180340"/>
                    </a:moveTo>
                    <a:cubicBezTo>
                      <a:pt x="1168973" y="81280"/>
                      <a:pt x="1088963" y="0"/>
                      <a:pt x="98863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88633" y="360680"/>
                    </a:lnTo>
                    <a:cubicBezTo>
                      <a:pt x="1087693" y="360680"/>
                      <a:pt x="1168973" y="279400"/>
                      <a:pt x="1168973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1422354" y="2073974"/>
              <a:ext cx="7147594" cy="3093835"/>
              <a:chOff x="0" y="0"/>
              <a:chExt cx="938894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349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3494" h="360680">
                    <a:moveTo>
                      <a:pt x="913494" y="180340"/>
                    </a:moveTo>
                    <a:cubicBezTo>
                      <a:pt x="913494" y="81280"/>
                      <a:pt x="833484" y="0"/>
                      <a:pt x="73315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3154" y="360680"/>
                    </a:lnTo>
                    <a:cubicBezTo>
                      <a:pt x="832214" y="360680"/>
                      <a:pt x="913494" y="279400"/>
                      <a:pt x="913494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478121" y="-599369"/>
            <a:ext cx="3955788" cy="4663763"/>
            <a:chOff x="0" y="0"/>
            <a:chExt cx="5274385" cy="6218350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-81642" y="1746690"/>
              <a:ext cx="5607681" cy="1610992"/>
              <a:chOff x="0" y="0"/>
              <a:chExt cx="1414632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38923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89232" h="360680">
                    <a:moveTo>
                      <a:pt x="1389232" y="180340"/>
                    </a:moveTo>
                    <a:cubicBezTo>
                      <a:pt x="1389232" y="81280"/>
                      <a:pt x="1309222" y="0"/>
                      <a:pt x="120889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208892" y="360680"/>
                    </a:lnTo>
                    <a:cubicBezTo>
                      <a:pt x="1307952" y="360680"/>
                      <a:pt x="1389232" y="279400"/>
                      <a:pt x="1389232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-97486" y="3232862"/>
              <a:ext cx="4554957" cy="1610992"/>
              <a:chOff x="0" y="0"/>
              <a:chExt cx="1149065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2366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23665" h="360680">
                    <a:moveTo>
                      <a:pt x="1123665" y="180340"/>
                    </a:moveTo>
                    <a:cubicBezTo>
                      <a:pt x="1123665" y="81280"/>
                      <a:pt x="1043655" y="0"/>
                      <a:pt x="94332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43325" y="360680"/>
                    </a:lnTo>
                    <a:cubicBezTo>
                      <a:pt x="1042385" y="360680"/>
                      <a:pt x="1123665" y="279400"/>
                      <a:pt x="1123665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10091331" y="-400320"/>
            <a:ext cx="3426960" cy="4265666"/>
            <a:chOff x="0" y="0"/>
            <a:chExt cx="4569280" cy="5687554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7432" y="2577082"/>
              <a:ext cx="4305215" cy="1860867"/>
              <a:chOff x="0" y="0"/>
              <a:chExt cx="940228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528051" y="1128897"/>
              <a:ext cx="3963799" cy="1860867"/>
              <a:chOff x="0" y="0"/>
              <a:chExt cx="865665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1028700" y="5789499"/>
            <a:ext cx="10139527" cy="3514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727"/>
              </a:lnSpc>
            </a:pPr>
            <a:r>
              <a:rPr lang="en-US" sz="11439" b="1" spc="-686" dirty="0">
                <a:solidFill>
                  <a:srgbClr val="1D617A"/>
                </a:solidFill>
                <a:latin typeface="Poppins Bold"/>
              </a:rPr>
              <a:t>Measuring Reputation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239250" y="952500"/>
            <a:ext cx="8096250" cy="4095750"/>
          </a:xfrm>
          <a:prstGeom prst="rect">
            <a:avLst/>
          </a:prstGeom>
          <a:solidFill>
            <a:srgbClr val="DBEFE1"/>
          </a:solidFill>
        </p:spPr>
      </p:sp>
      <p:sp>
        <p:nvSpPr>
          <p:cNvPr id="3" name="AutoShape 3"/>
          <p:cNvSpPr/>
          <p:nvPr/>
        </p:nvSpPr>
        <p:spPr>
          <a:xfrm>
            <a:off x="9239250" y="5238750"/>
            <a:ext cx="8096250" cy="4095750"/>
          </a:xfrm>
          <a:prstGeom prst="rect">
            <a:avLst/>
          </a:prstGeom>
          <a:solidFill>
            <a:srgbClr val="DBEFE1"/>
          </a:solidFill>
        </p:spPr>
      </p:sp>
      <p:sp>
        <p:nvSpPr>
          <p:cNvPr id="4" name="AutoShape 4"/>
          <p:cNvSpPr/>
          <p:nvPr/>
        </p:nvSpPr>
        <p:spPr>
          <a:xfrm>
            <a:off x="952500" y="5238750"/>
            <a:ext cx="8096250" cy="4095750"/>
          </a:xfrm>
          <a:prstGeom prst="rect">
            <a:avLst/>
          </a:prstGeom>
          <a:solidFill>
            <a:srgbClr val="DBEFE1"/>
          </a:solidFill>
        </p:spPr>
      </p:sp>
      <p:sp>
        <p:nvSpPr>
          <p:cNvPr id="5" name="AutoShape 5"/>
          <p:cNvSpPr/>
          <p:nvPr/>
        </p:nvSpPr>
        <p:spPr>
          <a:xfrm>
            <a:off x="952500" y="952500"/>
            <a:ext cx="8096250" cy="4095750"/>
          </a:xfrm>
          <a:prstGeom prst="rect">
            <a:avLst/>
          </a:prstGeom>
          <a:solidFill>
            <a:srgbClr val="DBEFE1"/>
          </a:solidFill>
        </p:spPr>
      </p:sp>
      <p:grpSp>
        <p:nvGrpSpPr>
          <p:cNvPr id="6" name="Group 6"/>
          <p:cNvGrpSpPr/>
          <p:nvPr/>
        </p:nvGrpSpPr>
        <p:grpSpPr>
          <a:xfrm>
            <a:off x="16216327" y="-2007583"/>
            <a:ext cx="4215192" cy="4215192"/>
            <a:chOff x="0" y="0"/>
            <a:chExt cx="5620256" cy="5620256"/>
          </a:xfrm>
        </p:grpSpPr>
        <p:grpSp>
          <p:nvGrpSpPr>
            <p:cNvPr id="7" name="Group 7"/>
            <p:cNvGrpSpPr/>
            <p:nvPr/>
          </p:nvGrpSpPr>
          <p:grpSpPr>
            <a:xfrm rot="-2700000">
              <a:off x="-262175" y="1908310"/>
              <a:ext cx="6144605" cy="1803636"/>
              <a:chOff x="0" y="0"/>
              <a:chExt cx="1384518" cy="406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8" y="279400"/>
                      <a:pt x="1359118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 rot="-2700000">
              <a:off x="368260" y="1423043"/>
              <a:ext cx="3740576" cy="1803636"/>
              <a:chOff x="0" y="0"/>
              <a:chExt cx="842836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8174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17436" h="360680">
                    <a:moveTo>
                      <a:pt x="817436" y="180340"/>
                    </a:moveTo>
                    <a:cubicBezTo>
                      <a:pt x="817436" y="81280"/>
                      <a:pt x="737426" y="0"/>
                      <a:pt x="6370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37096" y="360680"/>
                    </a:lnTo>
                    <a:cubicBezTo>
                      <a:pt x="736156" y="360680"/>
                      <a:pt x="817436" y="279400"/>
                      <a:pt x="817436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</p:sp>
        </p:grpSp>
      </p:grpSp>
      <p:grpSp>
        <p:nvGrpSpPr>
          <p:cNvPr id="11" name="Group 11"/>
          <p:cNvGrpSpPr/>
          <p:nvPr/>
        </p:nvGrpSpPr>
        <p:grpSpPr>
          <a:xfrm>
            <a:off x="-1557323" y="8179404"/>
            <a:ext cx="4215192" cy="4215192"/>
            <a:chOff x="0" y="0"/>
            <a:chExt cx="5620256" cy="5620256"/>
          </a:xfrm>
        </p:grpSpPr>
        <p:grpSp>
          <p:nvGrpSpPr>
            <p:cNvPr id="12" name="Group 12"/>
            <p:cNvGrpSpPr/>
            <p:nvPr/>
          </p:nvGrpSpPr>
          <p:grpSpPr>
            <a:xfrm rot="-2700000">
              <a:off x="-262175" y="1908310"/>
              <a:ext cx="6144605" cy="1803636"/>
              <a:chOff x="0" y="0"/>
              <a:chExt cx="1384518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8" y="279400"/>
                      <a:pt x="1359118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 rot="-2700000">
              <a:off x="331436" y="1334143"/>
              <a:ext cx="3992023" cy="1803636"/>
              <a:chOff x="0" y="0"/>
              <a:chExt cx="899493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7780" y="22860"/>
                <a:ext cx="87409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74093" h="360680">
                    <a:moveTo>
                      <a:pt x="874093" y="180340"/>
                    </a:moveTo>
                    <a:cubicBezTo>
                      <a:pt x="874093" y="81280"/>
                      <a:pt x="794083" y="0"/>
                      <a:pt x="69375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93753" y="360680"/>
                    </a:lnTo>
                    <a:cubicBezTo>
                      <a:pt x="792813" y="360680"/>
                      <a:pt x="874093" y="279400"/>
                      <a:pt x="874093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</p:sp>
        </p:grpSp>
      </p:grpSp>
      <p:sp>
        <p:nvSpPr>
          <p:cNvPr id="16" name="TextBox 16"/>
          <p:cNvSpPr txBox="1"/>
          <p:nvPr/>
        </p:nvSpPr>
        <p:spPr>
          <a:xfrm>
            <a:off x="1857175" y="2388096"/>
            <a:ext cx="62869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b="0" spc="280" dirty="0">
                <a:solidFill>
                  <a:srgbClr val="61C2A2"/>
                </a:solidFill>
                <a:latin typeface="Poppins Bold"/>
              </a:rPr>
              <a:t>Meta reputation vs Grande reputation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88454" y="2388096"/>
            <a:ext cx="639784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b="0" spc="280" dirty="0">
                <a:solidFill>
                  <a:srgbClr val="61C2A2"/>
                </a:solidFill>
                <a:latin typeface="Poppins Bold"/>
              </a:rPr>
              <a:t>Valuable intangible asset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42925" y="6712922"/>
            <a:ext cx="571540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b="0" spc="280" dirty="0">
                <a:solidFill>
                  <a:srgbClr val="61C2A2"/>
                </a:solidFill>
                <a:latin typeface="Poppins Bold"/>
              </a:rPr>
              <a:t>Multiple Methodologies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583652" y="6683871"/>
            <a:ext cx="7407447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000" b="0" spc="280" dirty="0">
                <a:solidFill>
                  <a:srgbClr val="61C2A2"/>
                </a:solidFill>
                <a:latin typeface="Poppins Bold"/>
              </a:rPr>
              <a:t>Academic vs </a:t>
            </a:r>
          </a:p>
          <a:p>
            <a:pPr algn="ctr">
              <a:lnSpc>
                <a:spcPts val="4800"/>
              </a:lnSpc>
            </a:pPr>
            <a:r>
              <a:rPr lang="en-US" sz="4000" b="0" spc="280" dirty="0" err="1">
                <a:solidFill>
                  <a:srgbClr val="61C2A2"/>
                </a:solidFill>
                <a:latin typeface="Poppins Bold"/>
              </a:rPr>
              <a:t>Practioner</a:t>
            </a:r>
            <a:endParaRPr lang="en-US" sz="4000" b="0" spc="280" dirty="0">
              <a:solidFill>
                <a:srgbClr val="61C2A2"/>
              </a:solidFill>
              <a:latin typeface="Poppins 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9448" y="3130014"/>
            <a:ext cx="4842407" cy="48424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30455" y="3130014"/>
            <a:ext cx="4721347" cy="48424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04304" y="3784017"/>
            <a:ext cx="6279392" cy="35344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613502" y="1028700"/>
            <a:ext cx="11060996" cy="2397343"/>
            <a:chOff x="0" y="0"/>
            <a:chExt cx="14747994" cy="3196458"/>
          </a:xfrm>
        </p:grpSpPr>
        <p:sp>
          <p:nvSpPr>
            <p:cNvPr id="6" name="TextBox 6"/>
            <p:cNvSpPr txBox="1"/>
            <p:nvPr/>
          </p:nvSpPr>
          <p:spPr>
            <a:xfrm>
              <a:off x="35969" y="1531567"/>
              <a:ext cx="14712025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5969" y="2503514"/>
              <a:ext cx="14712025" cy="692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4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7150"/>
              <a:ext cx="14747987" cy="1229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99" b="1" u="none" strike="noStrike" kern="1200" cap="none" spc="-191" normalizeH="0" baseline="0" noProof="0" dirty="0">
                  <a:ln>
                    <a:noFill/>
                  </a:ln>
                  <a:solidFill>
                    <a:srgbClr val="DBEFE1"/>
                  </a:solidFill>
                  <a:effectLst/>
                  <a:uLnTx/>
                  <a:uFillTx/>
                  <a:latin typeface="Poppins Bold"/>
                  <a:ea typeface="+mn-ea"/>
                  <a:cs typeface="+mn-cs"/>
                </a:rPr>
                <a:t>MULTIPLE METHODOLGIES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C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51949" y="1028700"/>
            <a:ext cx="14584101" cy="82296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200401" y="4383088"/>
            <a:ext cx="2970824" cy="1368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Open Sans Extra Bold"/>
                <a:ea typeface="+mn-ea"/>
                <a:cs typeface="+mn-cs"/>
              </a:rPr>
              <a:t>Meta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064363" y="4383088"/>
            <a:ext cx="3823692" cy="136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Open Sans Extra Bold"/>
                <a:ea typeface="+mn-ea"/>
                <a:cs typeface="+mn-cs"/>
              </a:rPr>
              <a:t>Grande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/>
          <a:srcRect t="9806"/>
          <a:stretch/>
        </p:blipFill>
        <p:spPr>
          <a:xfrm>
            <a:off x="6447800" y="3775594"/>
            <a:ext cx="5392398" cy="273581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192587"/>
            <a:ext cx="16230600" cy="183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Corporate Reputation is a ‘valuable intangible asset’ and although this ‘enhances its role in creating sustainable competitive advantage it also hinders its measurement’ (Dowling and Gardberg, 2012)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613502" y="978079"/>
            <a:ext cx="11060996" cy="4165421"/>
            <a:chOff x="0" y="0"/>
            <a:chExt cx="14747994" cy="5553895"/>
          </a:xfrm>
        </p:grpSpPr>
        <p:sp>
          <p:nvSpPr>
            <p:cNvPr id="4" name="TextBox 4"/>
            <p:cNvSpPr txBox="1"/>
            <p:nvPr/>
          </p:nvSpPr>
          <p:spPr>
            <a:xfrm>
              <a:off x="35969" y="3889005"/>
              <a:ext cx="14712025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5969" y="4860951"/>
              <a:ext cx="14712025" cy="692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4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7150"/>
              <a:ext cx="14747987" cy="3587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99" b="1" u="none" strike="noStrike" kern="1200" cap="none" spc="-191" normalizeH="0" baseline="0" noProof="0" dirty="0">
                  <a:ln>
                    <a:noFill/>
                  </a:ln>
                  <a:solidFill>
                    <a:srgbClr val="1D617A"/>
                  </a:solidFill>
                  <a:effectLst/>
                  <a:uLnTx/>
                  <a:uFillTx/>
                  <a:latin typeface="Poppins Bold"/>
                  <a:ea typeface="+mn-ea"/>
                  <a:cs typeface="+mn-cs"/>
                </a:rPr>
                <a:t>REPUTATION AS A 'VALUABLE INTANGIBLE ASSET'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557323" y="8179404"/>
            <a:ext cx="4215192" cy="4215192"/>
            <a:chOff x="0" y="0"/>
            <a:chExt cx="5620256" cy="5620256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-262175" y="1908310"/>
              <a:ext cx="6144605" cy="1803636"/>
              <a:chOff x="0" y="0"/>
              <a:chExt cx="138451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8" y="279400"/>
                      <a:pt x="1359118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331436" y="1334143"/>
              <a:ext cx="3992023" cy="1803636"/>
              <a:chOff x="0" y="0"/>
              <a:chExt cx="899493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7409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74093" h="360680">
                    <a:moveTo>
                      <a:pt x="874093" y="180340"/>
                    </a:moveTo>
                    <a:cubicBezTo>
                      <a:pt x="874093" y="81280"/>
                      <a:pt x="794083" y="0"/>
                      <a:pt x="69375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93753" y="360680"/>
                    </a:lnTo>
                    <a:cubicBezTo>
                      <a:pt x="792813" y="360680"/>
                      <a:pt x="874093" y="279400"/>
                      <a:pt x="874093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16216327" y="-2007583"/>
            <a:ext cx="4215192" cy="4215192"/>
            <a:chOff x="0" y="0"/>
            <a:chExt cx="5620256" cy="5620256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-262175" y="1908310"/>
              <a:ext cx="6144605" cy="1803636"/>
              <a:chOff x="0" y="0"/>
              <a:chExt cx="1384518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8" y="279400"/>
                      <a:pt x="1359118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368260" y="1423043"/>
              <a:ext cx="3740576" cy="1803636"/>
              <a:chOff x="0" y="0"/>
              <a:chExt cx="842836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8174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17436" h="360680">
                    <a:moveTo>
                      <a:pt x="817436" y="180340"/>
                    </a:moveTo>
                    <a:cubicBezTo>
                      <a:pt x="817436" y="81280"/>
                      <a:pt x="737426" y="0"/>
                      <a:pt x="6370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37096" y="360680"/>
                    </a:lnTo>
                    <a:cubicBezTo>
                      <a:pt x="736156" y="360680"/>
                      <a:pt x="817436" y="279400"/>
                      <a:pt x="817436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>
            <a:off x="1028700" y="7249251"/>
            <a:ext cx="16230600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Intangible- ‘Impossible to touch, to describe exactly , or to give an exact value’ (Cambridge Dictionary, 2019)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33562" y="-2632035"/>
            <a:ext cx="10908612" cy="12919035"/>
            <a:chOff x="0" y="0"/>
            <a:chExt cx="14544816" cy="1722538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56842" y="3625680"/>
              <a:ext cx="12149878" cy="4574709"/>
              <a:chOff x="0" y="0"/>
              <a:chExt cx="1079350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>
                  <a:alpha val="14901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299237" y="8693441"/>
              <a:ext cx="13087643" cy="4574709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14901"/>
                </a:srgbClr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611257" y="2552859"/>
            <a:ext cx="9525400" cy="5224145"/>
            <a:chOff x="0" y="57151"/>
            <a:chExt cx="12700533" cy="6965526"/>
          </a:xfrm>
        </p:grpSpPr>
        <p:sp>
          <p:nvSpPr>
            <p:cNvPr id="8" name="TextBox 8"/>
            <p:cNvSpPr txBox="1"/>
            <p:nvPr/>
          </p:nvSpPr>
          <p:spPr>
            <a:xfrm>
              <a:off x="0" y="2420513"/>
              <a:ext cx="12700533" cy="1471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600" b="0" spc="252">
                  <a:solidFill>
                    <a:srgbClr val="61C2A2"/>
                  </a:solidFill>
                  <a:latin typeface="Poppins Bold"/>
                </a:rPr>
                <a:t>ACCORDING TO THE REPUTATION INSTITUTE...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4041352"/>
              <a:ext cx="12700533" cy="2981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499"/>
                </a:lnSpc>
              </a:pPr>
              <a:r>
                <a:rPr lang="en-US" sz="3000" b="0" i="0">
                  <a:solidFill>
                    <a:srgbClr val="1D617A"/>
                  </a:solidFill>
                  <a:latin typeface="Poppins Light"/>
                </a:rPr>
                <a:t>"The degree of admiration, trust, good feeling and overall esteem that stakeholders hold about organisations."</a:t>
              </a:r>
            </a:p>
            <a:p>
              <a:pPr algn="r">
                <a:lnSpc>
                  <a:spcPts val="4500"/>
                </a:lnSpc>
              </a:pPr>
              <a:r>
                <a:rPr lang="en-US" sz="3000" b="0" i="0">
                  <a:solidFill>
                    <a:srgbClr val="1D617A"/>
                  </a:solidFill>
                  <a:latin typeface="Poppins Light"/>
                </a:rPr>
                <a:t>(Tench and Yeomans, 2014)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7151"/>
              <a:ext cx="12700528" cy="2142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6160"/>
                </a:lnSpc>
              </a:pPr>
              <a:r>
                <a:rPr lang="en-US" sz="5600" b="1" spc="-168" dirty="0">
                  <a:solidFill>
                    <a:srgbClr val="1D617A"/>
                  </a:solidFill>
                  <a:latin typeface="Poppins Bold"/>
                </a:rPr>
                <a:t>HOW TO MEASURE REPUTATION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41729" y="2281030"/>
            <a:ext cx="6931908" cy="6281341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13342" y="-432445"/>
            <a:ext cx="3120591" cy="3884316"/>
            <a:chOff x="0" y="0"/>
            <a:chExt cx="4160788" cy="5179088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24979" y="2346691"/>
              <a:ext cx="3920329" cy="1694505"/>
              <a:chOff x="0" y="0"/>
              <a:chExt cx="940228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480843" y="1027974"/>
              <a:ext cx="3609436" cy="1694505"/>
              <a:chOff x="0" y="0"/>
              <a:chExt cx="865665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9144000" y="7440769"/>
            <a:ext cx="3841488" cy="4549463"/>
            <a:chOff x="0" y="0"/>
            <a:chExt cx="5121985" cy="6065950"/>
          </a:xfrm>
        </p:grpSpPr>
        <p:grpSp>
          <p:nvGrpSpPr>
            <p:cNvPr id="18" name="Group 18"/>
            <p:cNvGrpSpPr/>
            <p:nvPr/>
          </p:nvGrpSpPr>
          <p:grpSpPr>
            <a:xfrm rot="-2700000">
              <a:off x="900397" y="1276790"/>
              <a:ext cx="4278603" cy="1610992"/>
              <a:chOff x="0" y="0"/>
              <a:chExt cx="1079350" cy="4064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 rot="-2700000">
              <a:off x="-105377" y="3061412"/>
              <a:ext cx="4608838" cy="1610992"/>
              <a:chOff x="0" y="0"/>
              <a:chExt cx="1162657" cy="4064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D24015B-F00A-4CC2-AD9A-A336A24AC0A4}"/>
              </a:ext>
            </a:extLst>
          </p:cNvPr>
          <p:cNvSpPr txBox="1"/>
          <p:nvPr/>
        </p:nvSpPr>
        <p:spPr>
          <a:xfrm>
            <a:off x="15925800" y="8562371"/>
            <a:ext cx="1659331" cy="525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2400" b="0" i="1" dirty="0">
                <a:solidFill>
                  <a:srgbClr val="1D617A"/>
                </a:solidFill>
                <a:latin typeface="Poppins Light"/>
              </a:rPr>
              <a:t>Figure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3999"/>
          </a:blip>
          <a:srcRect/>
          <a:stretch>
            <a:fillRect/>
          </a:stretch>
        </p:blipFill>
        <p:spPr>
          <a:xfrm>
            <a:off x="3318452" y="-682048"/>
            <a:ext cx="11651095" cy="1165109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81919" y="2429611"/>
            <a:ext cx="15924163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0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Can your company be trusted to do the right thing, even when no one is looking?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6113342" y="-1161335"/>
            <a:ext cx="3120591" cy="3884316"/>
            <a:chOff x="0" y="0"/>
            <a:chExt cx="4160788" cy="5179088"/>
          </a:xfrm>
        </p:grpSpPr>
        <p:grpSp>
          <p:nvGrpSpPr>
            <p:cNvPr id="5" name="Group 5"/>
            <p:cNvGrpSpPr/>
            <p:nvPr/>
          </p:nvGrpSpPr>
          <p:grpSpPr>
            <a:xfrm rot="-2700000">
              <a:off x="24979" y="2346691"/>
              <a:ext cx="3920329" cy="1694505"/>
              <a:chOff x="0" y="0"/>
              <a:chExt cx="940228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1482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14828" h="360680">
                    <a:moveTo>
                      <a:pt x="914828" y="180340"/>
                    </a:moveTo>
                    <a:cubicBezTo>
                      <a:pt x="914828" y="81280"/>
                      <a:pt x="834818" y="0"/>
                      <a:pt x="73448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34488" y="360680"/>
                    </a:lnTo>
                    <a:cubicBezTo>
                      <a:pt x="833548" y="360680"/>
                      <a:pt x="914828" y="279400"/>
                      <a:pt x="914828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 rot="-2700000">
              <a:off x="480843" y="1027974"/>
              <a:ext cx="3609436" cy="1694505"/>
              <a:chOff x="0" y="0"/>
              <a:chExt cx="865665" cy="4064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7780" y="22860"/>
                <a:ext cx="84026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40266" h="360680">
                    <a:moveTo>
                      <a:pt x="840266" y="180340"/>
                    </a:moveTo>
                    <a:cubicBezTo>
                      <a:pt x="840266" y="81280"/>
                      <a:pt x="760256" y="0"/>
                      <a:pt x="65992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59925" y="360680"/>
                    </a:lnTo>
                    <a:cubicBezTo>
                      <a:pt x="758985" y="360680"/>
                      <a:pt x="840265" y="279400"/>
                      <a:pt x="840265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-993737" y="7792667"/>
            <a:ext cx="3841488" cy="4549463"/>
            <a:chOff x="0" y="0"/>
            <a:chExt cx="5121985" cy="6065950"/>
          </a:xfrm>
        </p:grpSpPr>
        <p:grpSp>
          <p:nvGrpSpPr>
            <p:cNvPr id="10" name="Group 10"/>
            <p:cNvGrpSpPr/>
            <p:nvPr/>
          </p:nvGrpSpPr>
          <p:grpSpPr>
            <a:xfrm rot="-2700000">
              <a:off x="900397" y="1276790"/>
              <a:ext cx="4278603" cy="1610992"/>
              <a:chOff x="0" y="0"/>
              <a:chExt cx="1079350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05395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53950" h="360680">
                    <a:moveTo>
                      <a:pt x="1053950" y="180340"/>
                    </a:moveTo>
                    <a:cubicBezTo>
                      <a:pt x="1053950" y="81280"/>
                      <a:pt x="973940" y="0"/>
                      <a:pt x="87361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73610" y="360680"/>
                    </a:lnTo>
                    <a:cubicBezTo>
                      <a:pt x="972670" y="360680"/>
                      <a:pt x="1053950" y="279400"/>
                      <a:pt x="1053950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 rot="-2700000">
              <a:off x="-105377" y="3061412"/>
              <a:ext cx="4608838" cy="1610992"/>
              <a:chOff x="0" y="0"/>
              <a:chExt cx="116265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sp>
        <p:nvSpPr>
          <p:cNvPr id="14" name="TextBox 14"/>
          <p:cNvSpPr txBox="1"/>
          <p:nvPr/>
        </p:nvSpPr>
        <p:spPr>
          <a:xfrm>
            <a:off x="4638229" y="5086350"/>
            <a:ext cx="9011543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0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Are your products and service of high quality?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13126" y="7735517"/>
            <a:ext cx="9461748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0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Is your company forward thinking and creative?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47752" y="6481001"/>
            <a:ext cx="12592496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0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Do you provide a healthy work environment for your employees?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71739" y="3746853"/>
            <a:ext cx="9744521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0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How does your company align with social values?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473797" y="1206458"/>
            <a:ext cx="11340405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0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Are your leaders representative of your company values?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420336" y="8843010"/>
            <a:ext cx="7070973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40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0" i="0" u="none" strike="noStrike" kern="1200" cap="none" spc="0" normalizeH="0" baseline="0" noProof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Are you performing well financially?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30139" y="6775489"/>
            <a:ext cx="5661480" cy="6781128"/>
            <a:chOff x="0" y="0"/>
            <a:chExt cx="7548639" cy="9041504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67220" y="2311264"/>
              <a:ext cx="7592556" cy="2547755"/>
              <a:chOff x="0" y="0"/>
              <a:chExt cx="1211111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85711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85711" h="360680">
                    <a:moveTo>
                      <a:pt x="1185711" y="180340"/>
                    </a:moveTo>
                    <a:cubicBezTo>
                      <a:pt x="1185711" y="81280"/>
                      <a:pt x="1105701" y="0"/>
                      <a:pt x="1005371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005371" y="360680"/>
                    </a:lnTo>
                    <a:cubicBezTo>
                      <a:pt x="1104431" y="360680"/>
                      <a:pt x="1185711" y="279400"/>
                      <a:pt x="1185711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6652" y="4289881"/>
              <a:ext cx="7288795" cy="2547755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1028700" y="1066800"/>
            <a:ext cx="14297835" cy="1193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4200" b="1" spc="-126" dirty="0">
                <a:solidFill>
                  <a:srgbClr val="1D617A"/>
                </a:solidFill>
                <a:latin typeface="Poppins Bold"/>
              </a:rPr>
              <a:t>CUSTOMERS CHOOSE PRODUCTS ON REPUTATION BASES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423801" y="-1828404"/>
            <a:ext cx="4134982" cy="4932647"/>
            <a:chOff x="0" y="0"/>
            <a:chExt cx="5513309" cy="6576862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-118727" y="3191690"/>
              <a:ext cx="5192715" cy="1815083"/>
              <a:chOff x="0" y="0"/>
              <a:chExt cx="116265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290550" y="1631712"/>
              <a:ext cx="5367011" cy="1815083"/>
              <a:chOff x="0" y="0"/>
              <a:chExt cx="1201682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</p:grpSp>
      <p:sp>
        <p:nvSpPr>
          <p:cNvPr id="13" name="TextBox 13"/>
          <p:cNvSpPr txBox="1"/>
          <p:nvPr/>
        </p:nvSpPr>
        <p:spPr>
          <a:xfrm>
            <a:off x="7719107" y="5905500"/>
            <a:ext cx="474662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200" b="0" i="0" dirty="0">
                <a:solidFill>
                  <a:srgbClr val="1D617A"/>
                </a:solidFill>
                <a:latin typeface="Poppins Light"/>
              </a:rPr>
              <a:t>US</a:t>
            </a:r>
          </a:p>
          <a:p>
            <a:pPr algn="ctr">
              <a:lnSpc>
                <a:spcPts val="4800"/>
              </a:lnSpc>
            </a:pPr>
            <a:r>
              <a:rPr lang="en-US" sz="3200" dirty="0">
                <a:solidFill>
                  <a:srgbClr val="1D617A"/>
                </a:solidFill>
                <a:latin typeface="Poppins Light"/>
              </a:rPr>
              <a:t>Retail</a:t>
            </a:r>
            <a:endParaRPr lang="en-US" sz="3200" b="0" i="0" dirty="0">
              <a:solidFill>
                <a:srgbClr val="1D617A"/>
              </a:solidFill>
              <a:latin typeface="Poppins Light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l="7789" t="28321" r="9206" b="25664"/>
          <a:stretch>
            <a:fillRect/>
          </a:stretch>
        </p:blipFill>
        <p:spPr>
          <a:xfrm>
            <a:off x="8841012" y="4021365"/>
            <a:ext cx="2441080" cy="83562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28700" y="2559611"/>
            <a:ext cx="16056795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59"/>
              </a:lnSpc>
            </a:pPr>
            <a:r>
              <a:rPr lang="en-US" sz="3199" b="1" i="0" spc="319" dirty="0">
                <a:solidFill>
                  <a:srgbClr val="61C2A2"/>
                </a:solidFill>
                <a:latin typeface="Poppins Light"/>
              </a:rPr>
              <a:t>RATE THE REPUTATION OF THESE COMPANIES.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12675" y="5858160"/>
            <a:ext cx="474662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200" b="0" i="0" dirty="0">
                <a:solidFill>
                  <a:srgbClr val="1D617A"/>
                </a:solidFill>
                <a:latin typeface="Poppins Light"/>
              </a:rPr>
              <a:t>France</a:t>
            </a:r>
          </a:p>
          <a:p>
            <a:pPr algn="ctr">
              <a:lnSpc>
                <a:spcPts val="4800"/>
              </a:lnSpc>
            </a:pPr>
            <a:r>
              <a:rPr lang="en-US" sz="3200" b="0" i="0" dirty="0">
                <a:solidFill>
                  <a:srgbClr val="1D617A"/>
                </a:solidFill>
                <a:latin typeface="Poppins Light"/>
              </a:rPr>
              <a:t>Hair and Beauty 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412815" y="4000500"/>
            <a:ext cx="2946345" cy="877356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925538" y="5829300"/>
            <a:ext cx="4746625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200" b="0" i="0" dirty="0">
                <a:solidFill>
                  <a:srgbClr val="1D617A"/>
                </a:solidFill>
                <a:latin typeface="Poppins Light"/>
              </a:rPr>
              <a:t>Germany</a:t>
            </a:r>
          </a:p>
          <a:p>
            <a:pPr algn="ctr">
              <a:lnSpc>
                <a:spcPts val="4800"/>
              </a:lnSpc>
            </a:pPr>
            <a:r>
              <a:rPr lang="en-US" sz="3200" dirty="0">
                <a:solidFill>
                  <a:srgbClr val="1D617A"/>
                </a:solidFill>
                <a:latin typeface="Poppins Light"/>
              </a:rPr>
              <a:t>Technology</a:t>
            </a:r>
            <a:endParaRPr lang="en-US" sz="3200" b="0" i="0" dirty="0">
              <a:solidFill>
                <a:srgbClr val="1D617A"/>
              </a:solidFill>
              <a:latin typeface="Poppins Light"/>
            </a:endParaRPr>
          </a:p>
          <a:p>
            <a:pPr algn="ctr">
              <a:lnSpc>
                <a:spcPts val="4800"/>
              </a:lnSpc>
            </a:pPr>
            <a:endParaRPr lang="en-US" sz="3200" b="0" i="0" dirty="0">
              <a:solidFill>
                <a:srgbClr val="1D617A"/>
              </a:solidFill>
              <a:latin typeface="Poppins Light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34803" y="4269656"/>
            <a:ext cx="2728097" cy="433767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536152" y="314070"/>
            <a:ext cx="952540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b="0" i="0" dirty="0">
                <a:solidFill>
                  <a:srgbClr val="1D617A"/>
                </a:solidFill>
                <a:latin typeface="Poppins Light"/>
              </a:rPr>
              <a:t>Activity 2</a:t>
            </a: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B6ABE280-EE73-42E1-AE66-AED669A70675}"/>
              </a:ext>
            </a:extLst>
          </p:cNvPr>
          <p:cNvSpPr txBox="1"/>
          <p:nvPr/>
        </p:nvSpPr>
        <p:spPr>
          <a:xfrm>
            <a:off x="-304800" y="5858160"/>
            <a:ext cx="4746625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200" b="0" i="0" dirty="0">
                <a:solidFill>
                  <a:srgbClr val="1D617A"/>
                </a:solidFill>
                <a:latin typeface="Poppins Light"/>
              </a:rPr>
              <a:t>Country of origin:</a:t>
            </a:r>
          </a:p>
          <a:p>
            <a:pPr algn="ctr">
              <a:lnSpc>
                <a:spcPts val="4800"/>
              </a:lnSpc>
            </a:pPr>
            <a:r>
              <a:rPr lang="en-US" sz="3200" b="0" i="0" dirty="0">
                <a:solidFill>
                  <a:srgbClr val="1D617A"/>
                </a:solidFill>
                <a:latin typeface="Poppins Light"/>
              </a:rPr>
              <a:t>Sector: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789" t="28321" r="9206" b="25664"/>
          <a:stretch>
            <a:fillRect/>
          </a:stretch>
        </p:blipFill>
        <p:spPr>
          <a:xfrm>
            <a:off x="451901" y="4343709"/>
            <a:ext cx="2000331" cy="68475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733987" y="3562840"/>
            <a:ext cx="14525313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GB" sz="2399" dirty="0">
                <a:solidFill>
                  <a:srgbClr val="1D617A"/>
                </a:solidFill>
                <a:latin typeface="Poppins Light"/>
              </a:rPr>
              <a:t>•Senator Bernie Sanders, in US, has gone as far as to introduce legislation aimed at forcing huge companies such as Amazon to pay their employees better wages. </a:t>
            </a:r>
          </a:p>
          <a:p>
            <a:pPr>
              <a:lnSpc>
                <a:spcPts val="3599"/>
              </a:lnSpc>
            </a:pPr>
            <a:r>
              <a:rPr lang="en-GB" sz="2399" dirty="0">
                <a:solidFill>
                  <a:srgbClr val="1D617A"/>
                </a:solidFill>
                <a:latin typeface="Poppins Light"/>
              </a:rPr>
              <a:t>•Workers protest warehouse working conditions both in the UK and the US donning t-shirts reading ‘WE ARE NOT ROBOTS’.</a:t>
            </a:r>
          </a:p>
          <a:p>
            <a:pPr>
              <a:lnSpc>
                <a:spcPts val="3599"/>
              </a:lnSpc>
            </a:pPr>
            <a:r>
              <a:rPr lang="en-GB" sz="2399" dirty="0">
                <a:solidFill>
                  <a:srgbClr val="1D617A"/>
                </a:solidFill>
                <a:latin typeface="Poppins Light"/>
              </a:rPr>
              <a:t>•Average 337 new workers every day</a:t>
            </a:r>
          </a:p>
          <a:p>
            <a:pPr marL="342900" indent="-342900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2399" b="0" i="0" dirty="0">
              <a:solidFill>
                <a:srgbClr val="1D617A"/>
              </a:solidFill>
              <a:latin typeface="Poppins Light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3018" y="7877663"/>
            <a:ext cx="2129215" cy="63403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733987" y="7109624"/>
            <a:ext cx="1452531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GB" sz="2399" dirty="0">
                <a:solidFill>
                  <a:srgbClr val="1D617A"/>
                </a:solidFill>
                <a:latin typeface="Poppins Light"/>
              </a:rPr>
              <a:t>•Some of their past strategies and campaigns have raised eyebrows in the past few years.</a:t>
            </a:r>
          </a:p>
          <a:p>
            <a:pPr>
              <a:lnSpc>
                <a:spcPts val="3599"/>
              </a:lnSpc>
            </a:pPr>
            <a:r>
              <a:rPr lang="en-GB" sz="2399" dirty="0">
                <a:solidFill>
                  <a:srgbClr val="1D617A"/>
                </a:solidFill>
                <a:latin typeface="Poppins Light"/>
              </a:rPr>
              <a:t>•The </a:t>
            </a:r>
            <a:r>
              <a:rPr lang="en-GB" sz="2399" dirty="0" err="1">
                <a:solidFill>
                  <a:srgbClr val="1D617A"/>
                </a:solidFill>
                <a:latin typeface="Poppins Light"/>
              </a:rPr>
              <a:t>L'Oreal</a:t>
            </a:r>
            <a:r>
              <a:rPr lang="en-GB" sz="2399" dirty="0">
                <a:solidFill>
                  <a:srgbClr val="1D617A"/>
                </a:solidFill>
                <a:latin typeface="Poppins Light"/>
              </a:rPr>
              <a:t> haircare campaign, which purported to celebrate diversity, quickly made headlines for featuring </a:t>
            </a:r>
            <a:r>
              <a:rPr lang="en-GB" sz="2399" dirty="0" err="1">
                <a:solidFill>
                  <a:srgbClr val="1D617A"/>
                </a:solidFill>
                <a:latin typeface="Poppins Light"/>
              </a:rPr>
              <a:t>Amena</a:t>
            </a:r>
            <a:r>
              <a:rPr lang="en-GB" sz="2399" dirty="0">
                <a:solidFill>
                  <a:srgbClr val="1D617A"/>
                </a:solidFill>
                <a:latin typeface="Poppins Light"/>
              </a:rPr>
              <a:t> Khan, </a:t>
            </a:r>
            <a:r>
              <a:rPr lang="en-GB" sz="2399" dirty="0" err="1">
                <a:solidFill>
                  <a:srgbClr val="1D617A"/>
                </a:solidFill>
                <a:latin typeface="Poppins Light"/>
              </a:rPr>
              <a:t>hijabi</a:t>
            </a:r>
            <a:r>
              <a:rPr lang="en-GB" sz="2399" dirty="0">
                <a:solidFill>
                  <a:srgbClr val="1D617A"/>
                </a:solidFill>
                <a:latin typeface="Poppins Light"/>
              </a:rPr>
              <a:t> model, in a hair product advertisement.</a:t>
            </a:r>
          </a:p>
          <a:p>
            <a:pPr>
              <a:lnSpc>
                <a:spcPts val="3599"/>
              </a:lnSpc>
            </a:pPr>
            <a:r>
              <a:rPr lang="en-GB" sz="2399" dirty="0">
                <a:solidFill>
                  <a:srgbClr val="1D617A"/>
                </a:solidFill>
                <a:latin typeface="Poppins Light"/>
              </a:rPr>
              <a:t>•Fell off both the Worlds and Americas best employers list in 2018. </a:t>
            </a:r>
          </a:p>
          <a:p>
            <a:pPr>
              <a:lnSpc>
                <a:spcPts val="3599"/>
              </a:lnSpc>
            </a:pPr>
            <a:r>
              <a:rPr lang="en-GB" sz="2399" dirty="0">
                <a:solidFill>
                  <a:srgbClr val="1D617A"/>
                </a:solidFill>
                <a:latin typeface="Poppins Light"/>
              </a:rPr>
              <a:t>•Still regarded by Forbes as one of the best employers for women and diversity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33987" y="456108"/>
            <a:ext cx="1452531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GB" sz="2399" dirty="0">
                <a:solidFill>
                  <a:srgbClr val="1D617A"/>
                </a:solidFill>
                <a:latin typeface="Poppins Light"/>
              </a:rPr>
              <a:t>•The company took a €2.3bn hit in 2006 due to unethical behaviour</a:t>
            </a:r>
          </a:p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GB" sz="2399" dirty="0">
                <a:solidFill>
                  <a:srgbClr val="1D617A"/>
                </a:solidFill>
                <a:latin typeface="Poppins Light"/>
              </a:rPr>
              <a:t>•CEO Mr </a:t>
            </a:r>
            <a:r>
              <a:rPr lang="en-GB" sz="2399" dirty="0" err="1">
                <a:solidFill>
                  <a:srgbClr val="1D617A"/>
                </a:solidFill>
                <a:latin typeface="Poppins Light"/>
              </a:rPr>
              <a:t>Kaeser</a:t>
            </a:r>
            <a:r>
              <a:rPr lang="en-GB" sz="2399" dirty="0">
                <a:solidFill>
                  <a:srgbClr val="1D617A"/>
                </a:solidFill>
                <a:latin typeface="Poppins Light"/>
              </a:rPr>
              <a:t> is facing an open revolt from investors and constant predictions from the press that he will stand down from his role early.</a:t>
            </a:r>
          </a:p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GB" sz="2399" dirty="0">
                <a:solidFill>
                  <a:srgbClr val="1D617A"/>
                </a:solidFill>
                <a:latin typeface="Poppins Light"/>
              </a:rPr>
              <a:t>•Top 5 Top CEOs 2019 (Glassdoor Awards)</a:t>
            </a:r>
          </a:p>
          <a:p>
            <a:pPr lvl="0">
              <a:lnSpc>
                <a:spcPts val="3599"/>
              </a:lnSpc>
              <a:spcBef>
                <a:spcPct val="0"/>
              </a:spcBef>
            </a:pPr>
            <a:r>
              <a:rPr lang="en-GB" sz="2399" dirty="0">
                <a:solidFill>
                  <a:srgbClr val="1D617A"/>
                </a:solidFill>
                <a:latin typeface="Poppins Light"/>
              </a:rPr>
              <a:t>•Top 50 Best Places to Work 2019 (Glassdoor Awards)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5422" y="1028700"/>
            <a:ext cx="2176810" cy="34611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8458200" y="9639300"/>
            <a:ext cx="952540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3000" b="0" i="0" dirty="0">
                <a:solidFill>
                  <a:srgbClr val="1D617A"/>
                </a:solidFill>
                <a:latin typeface="Poppins Light"/>
              </a:rPr>
              <a:t>Activity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037210" y="-1375814"/>
            <a:ext cx="2983391" cy="3434160"/>
            <a:chOff x="0" y="0"/>
            <a:chExt cx="3977855" cy="4578881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49117" y="1815230"/>
              <a:ext cx="4076090" cy="1549447"/>
              <a:chOff x="0" y="0"/>
              <a:chExt cx="1069106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04370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043706" h="360680">
                    <a:moveTo>
                      <a:pt x="1043706" y="180340"/>
                    </a:moveTo>
                    <a:cubicBezTo>
                      <a:pt x="1043706" y="81280"/>
                      <a:pt x="963696" y="0"/>
                      <a:pt x="86336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863366" y="360680"/>
                    </a:lnTo>
                    <a:cubicBezTo>
                      <a:pt x="962426" y="360680"/>
                      <a:pt x="1043706" y="279400"/>
                      <a:pt x="1043706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230571" y="971241"/>
              <a:ext cx="3388885" cy="1549447"/>
              <a:chOff x="0" y="0"/>
              <a:chExt cx="88886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863461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63461" h="360680">
                    <a:moveTo>
                      <a:pt x="863461" y="180340"/>
                    </a:moveTo>
                    <a:cubicBezTo>
                      <a:pt x="863461" y="81280"/>
                      <a:pt x="783451" y="0"/>
                      <a:pt x="683121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83121" y="360680"/>
                    </a:lnTo>
                    <a:cubicBezTo>
                      <a:pt x="782181" y="360680"/>
                      <a:pt x="863461" y="279400"/>
                      <a:pt x="863461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</p:grpSp>
      <p:sp>
        <p:nvSpPr>
          <p:cNvPr id="7" name="TextBox 7"/>
          <p:cNvSpPr txBox="1"/>
          <p:nvPr/>
        </p:nvSpPr>
        <p:spPr>
          <a:xfrm>
            <a:off x="745435" y="723900"/>
            <a:ext cx="6198272" cy="917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039"/>
              </a:lnSpc>
            </a:pPr>
            <a:r>
              <a:rPr lang="en-US" sz="6399" b="1" spc="-191" dirty="0">
                <a:solidFill>
                  <a:srgbClr val="1D617A"/>
                </a:solidFill>
                <a:latin typeface="Poppins Bold"/>
              </a:rPr>
              <a:t>INTRODUCTION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1963400" y="5773374"/>
            <a:ext cx="6656720" cy="7973193"/>
            <a:chOff x="0" y="0"/>
            <a:chExt cx="8875626" cy="10630924"/>
          </a:xfrm>
        </p:grpSpPr>
        <p:grpSp>
          <p:nvGrpSpPr>
            <p:cNvPr id="9" name="Group 9"/>
            <p:cNvGrpSpPr/>
            <p:nvPr/>
          </p:nvGrpSpPr>
          <p:grpSpPr>
            <a:xfrm rot="-2700000">
              <a:off x="1808625" y="2049848"/>
              <a:ext cx="7038676" cy="2995629"/>
              <a:chOff x="0" y="0"/>
              <a:chExt cx="954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29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29497" h="360680">
                    <a:moveTo>
                      <a:pt x="929497" y="180340"/>
                    </a:moveTo>
                    <a:cubicBezTo>
                      <a:pt x="929497" y="81280"/>
                      <a:pt x="849487" y="0"/>
                      <a:pt x="749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49157" y="360680"/>
                    </a:lnTo>
                    <a:cubicBezTo>
                      <a:pt x="848217" y="360680"/>
                      <a:pt x="929497" y="279400"/>
                      <a:pt x="929497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-195948" y="5044005"/>
              <a:ext cx="8570103" cy="2995629"/>
              <a:chOff x="0" y="0"/>
              <a:chExt cx="1162657" cy="4064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561353" y="1852229"/>
            <a:ext cx="2519154" cy="2519154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-142264" y="2613489"/>
            <a:ext cx="3926388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83"/>
              </a:lnSpc>
            </a:pPr>
            <a:r>
              <a:rPr lang="en-US" sz="2400" b="0" spc="238" dirty="0">
                <a:solidFill>
                  <a:srgbClr val="61C2A2"/>
                </a:solidFill>
                <a:latin typeface="Poppins Bold"/>
              </a:rPr>
              <a:t>CORPORATE</a:t>
            </a:r>
          </a:p>
          <a:p>
            <a:pPr algn="ctr">
              <a:lnSpc>
                <a:spcPts val="4083"/>
              </a:lnSpc>
            </a:pPr>
            <a:r>
              <a:rPr lang="en-US" sz="2400" b="0" spc="238" dirty="0">
                <a:solidFill>
                  <a:srgbClr val="61C2A2"/>
                </a:solidFill>
                <a:latin typeface="Poppins Bold"/>
              </a:rPr>
              <a:t>IMAGE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4C9E1CA1-2B1B-43DE-A547-2A82555D8C37}"/>
              </a:ext>
            </a:extLst>
          </p:cNvPr>
          <p:cNvSpPr txBox="1"/>
          <p:nvPr/>
        </p:nvSpPr>
        <p:spPr>
          <a:xfrm>
            <a:off x="3375361" y="2598833"/>
            <a:ext cx="1491263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200"/>
              </a:lnSpc>
              <a:spcBef>
                <a:spcPct val="0"/>
              </a:spcBef>
            </a:pPr>
            <a:r>
              <a:rPr lang="en-GB" sz="2800" dirty="0">
                <a:solidFill>
                  <a:srgbClr val="1D617A"/>
                </a:solidFill>
                <a:latin typeface="Poppins Light"/>
              </a:rPr>
              <a:t> Is the set of meanings by which an object is known and through which people describe, remember and relate to it (Dowling, 2014)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D617A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grpSp>
        <p:nvGrpSpPr>
          <p:cNvPr id="23" name="Group 15">
            <a:extLst>
              <a:ext uri="{FF2B5EF4-FFF2-40B4-BE49-F238E27FC236}">
                <a16:creationId xmlns:a16="http://schemas.microsoft.com/office/drawing/2014/main" id="{4F839C57-6542-42D1-8E62-FDC6E02F5BE3}"/>
              </a:ext>
            </a:extLst>
          </p:cNvPr>
          <p:cNvGrpSpPr>
            <a:grpSpLocks noChangeAspect="1"/>
          </p:cNvGrpSpPr>
          <p:nvPr/>
        </p:nvGrpSpPr>
        <p:grpSpPr>
          <a:xfrm>
            <a:off x="561354" y="4648094"/>
            <a:ext cx="2519154" cy="2519154"/>
            <a:chOff x="0" y="0"/>
            <a:chExt cx="6350000" cy="6350000"/>
          </a:xfrm>
        </p:grpSpPr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653A119F-5B27-4D45-8A88-0BA43D2698D7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A3B277CF-A885-4A13-BFE4-DEC6E2028C10}"/>
              </a:ext>
            </a:extLst>
          </p:cNvPr>
          <p:cNvSpPr txBox="1"/>
          <p:nvPr/>
        </p:nvSpPr>
        <p:spPr>
          <a:xfrm>
            <a:off x="-142264" y="5398252"/>
            <a:ext cx="3926388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83"/>
              </a:lnSpc>
            </a:pPr>
            <a:r>
              <a:rPr lang="en-US" sz="2400" b="0" spc="238" dirty="0">
                <a:solidFill>
                  <a:srgbClr val="61C2A2"/>
                </a:solidFill>
                <a:latin typeface="Poppins Bold"/>
              </a:rPr>
              <a:t>CORPORATE</a:t>
            </a:r>
          </a:p>
          <a:p>
            <a:pPr algn="ctr">
              <a:lnSpc>
                <a:spcPts val="4083"/>
              </a:lnSpc>
            </a:pPr>
            <a:r>
              <a:rPr lang="en-US" sz="2400" spc="238" dirty="0">
                <a:solidFill>
                  <a:srgbClr val="61C2A2"/>
                </a:solidFill>
                <a:latin typeface="Poppins Bold"/>
              </a:rPr>
              <a:t>IDENTITY</a:t>
            </a:r>
            <a:endParaRPr lang="en-US" sz="2400" b="0" spc="238" dirty="0">
              <a:solidFill>
                <a:srgbClr val="61C2A2"/>
              </a:solidFill>
              <a:latin typeface="Poppins Bold"/>
            </a:endParaRPr>
          </a:p>
        </p:txBody>
      </p:sp>
      <p:grpSp>
        <p:nvGrpSpPr>
          <p:cNvPr id="26" name="Group 15">
            <a:extLst>
              <a:ext uri="{FF2B5EF4-FFF2-40B4-BE49-F238E27FC236}">
                <a16:creationId xmlns:a16="http://schemas.microsoft.com/office/drawing/2014/main" id="{D7D6A3E6-076E-4B55-AE85-BE1DDC6BF958}"/>
              </a:ext>
            </a:extLst>
          </p:cNvPr>
          <p:cNvGrpSpPr>
            <a:grpSpLocks noChangeAspect="1"/>
          </p:cNvGrpSpPr>
          <p:nvPr/>
        </p:nvGrpSpPr>
        <p:grpSpPr>
          <a:xfrm>
            <a:off x="561354" y="7576038"/>
            <a:ext cx="2519154" cy="2519154"/>
            <a:chOff x="0" y="0"/>
            <a:chExt cx="6350000" cy="6350000"/>
          </a:xfrm>
        </p:grpSpPr>
        <p:sp>
          <p:nvSpPr>
            <p:cNvPr id="27" name="Freeform 16">
              <a:extLst>
                <a:ext uri="{FF2B5EF4-FFF2-40B4-BE49-F238E27FC236}">
                  <a16:creationId xmlns:a16="http://schemas.microsoft.com/office/drawing/2014/main" id="{1F98729C-2861-425B-BE4F-3ACB9757E7D2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sp>
        <p:nvSpPr>
          <p:cNvPr id="28" name="TextBox 20">
            <a:extLst>
              <a:ext uri="{FF2B5EF4-FFF2-40B4-BE49-F238E27FC236}">
                <a16:creationId xmlns:a16="http://schemas.microsoft.com/office/drawing/2014/main" id="{A35D9634-AA4F-48BA-A25A-873A1B5743B5}"/>
              </a:ext>
            </a:extLst>
          </p:cNvPr>
          <p:cNvSpPr txBox="1"/>
          <p:nvPr/>
        </p:nvSpPr>
        <p:spPr>
          <a:xfrm>
            <a:off x="-142264" y="8590784"/>
            <a:ext cx="3926388" cy="486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83"/>
              </a:lnSpc>
            </a:pPr>
            <a:r>
              <a:rPr lang="en-US" sz="2400" spc="238" dirty="0">
                <a:solidFill>
                  <a:srgbClr val="61C2A2"/>
                </a:solidFill>
                <a:latin typeface="Poppins Bold"/>
              </a:rPr>
              <a:t>REPUTATION</a:t>
            </a:r>
            <a:endParaRPr lang="en-US" sz="2400" b="0" spc="238" dirty="0">
              <a:solidFill>
                <a:srgbClr val="61C2A2"/>
              </a:solidFill>
              <a:latin typeface="Poppins Bold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24D774A9-1DAB-488D-9205-AC1BCEC5BC5B}"/>
              </a:ext>
            </a:extLst>
          </p:cNvPr>
          <p:cNvSpPr txBox="1"/>
          <p:nvPr/>
        </p:nvSpPr>
        <p:spPr>
          <a:xfrm>
            <a:off x="3375361" y="5342923"/>
            <a:ext cx="1491263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200"/>
              </a:lnSpc>
              <a:spcBef>
                <a:spcPct val="0"/>
              </a:spcBef>
            </a:pPr>
            <a:r>
              <a:rPr lang="en-GB" sz="2800" dirty="0">
                <a:solidFill>
                  <a:srgbClr val="1D617A"/>
                </a:solidFill>
                <a:latin typeface="Poppins Light"/>
              </a:rPr>
              <a:t>The distinctive public image that an organisation communicates that influences stakeholders’ image and reputation of that organisation  (Cornelissen, 2014)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D617A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F6CD6DC2-FF22-46CD-8F1C-7CEBB7155ECA}"/>
              </a:ext>
            </a:extLst>
          </p:cNvPr>
          <p:cNvSpPr txBox="1"/>
          <p:nvPr/>
        </p:nvSpPr>
        <p:spPr>
          <a:xfrm>
            <a:off x="3360121" y="8297006"/>
            <a:ext cx="14912639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4200"/>
              </a:lnSpc>
              <a:spcBef>
                <a:spcPct val="0"/>
              </a:spcBef>
            </a:pPr>
            <a:r>
              <a:rPr lang="en-GB" sz="2800" dirty="0">
                <a:solidFill>
                  <a:srgbClr val="1D617A"/>
                </a:solidFill>
                <a:latin typeface="Poppins Light"/>
              </a:rPr>
              <a:t>The collective assessment of a company’s attractiveness to</a:t>
            </a:r>
          </a:p>
          <a:p>
            <a:pPr lvl="0">
              <a:lnSpc>
                <a:spcPts val="4200"/>
              </a:lnSpc>
              <a:spcBef>
                <a:spcPct val="0"/>
              </a:spcBef>
            </a:pPr>
            <a:r>
              <a:rPr lang="en-GB" sz="2800" dirty="0">
                <a:solidFill>
                  <a:srgbClr val="1D617A"/>
                </a:solidFill>
                <a:latin typeface="Poppins Light"/>
              </a:rPr>
              <a:t> a specific group of stakeholders (</a:t>
            </a:r>
            <a:r>
              <a:rPr lang="en-GB" sz="2800" dirty="0" err="1">
                <a:solidFill>
                  <a:srgbClr val="1D617A"/>
                </a:solidFill>
                <a:latin typeface="Poppins Light"/>
              </a:rPr>
              <a:t>Fombrun</a:t>
            </a:r>
            <a:r>
              <a:rPr lang="en-GB" sz="2800" dirty="0">
                <a:solidFill>
                  <a:srgbClr val="1D617A"/>
                </a:solidFill>
                <a:latin typeface="Poppins Light"/>
              </a:rPr>
              <a:t>, 2012)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D617A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30740" y="7232784"/>
            <a:ext cx="5661480" cy="6781128"/>
            <a:chOff x="0" y="0"/>
            <a:chExt cx="7548639" cy="9041504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67220" y="2311264"/>
              <a:ext cx="7592556" cy="2547755"/>
              <a:chOff x="0" y="0"/>
              <a:chExt cx="1211111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85711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85711" h="360680">
                    <a:moveTo>
                      <a:pt x="1185711" y="180340"/>
                    </a:moveTo>
                    <a:cubicBezTo>
                      <a:pt x="1185711" y="81280"/>
                      <a:pt x="1105701" y="0"/>
                      <a:pt x="1005371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005371" y="360680"/>
                    </a:lnTo>
                    <a:cubicBezTo>
                      <a:pt x="1104431" y="360680"/>
                      <a:pt x="1185711" y="279400"/>
                      <a:pt x="1185711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66652" y="4289881"/>
              <a:ext cx="7288795" cy="2547755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5423801" y="-1828404"/>
            <a:ext cx="4134982" cy="4932647"/>
            <a:chOff x="0" y="0"/>
            <a:chExt cx="5513309" cy="6576862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-118727" y="3191690"/>
              <a:ext cx="5192715" cy="1815083"/>
              <a:chOff x="0" y="0"/>
              <a:chExt cx="116265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290550" y="1631712"/>
              <a:ext cx="5367011" cy="1815083"/>
              <a:chOff x="0" y="0"/>
              <a:chExt cx="1201682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6152" y="3775150"/>
            <a:ext cx="2244014" cy="23045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08116" y="3991250"/>
            <a:ext cx="2244014" cy="230450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325014" y="1066800"/>
            <a:ext cx="14297835" cy="604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4200" b="1" spc="-126" dirty="0">
                <a:solidFill>
                  <a:srgbClr val="1D617A"/>
                </a:solidFill>
                <a:latin typeface="Poppins Bold"/>
              </a:rPr>
              <a:t>SOLUTION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44471" y="314070"/>
            <a:ext cx="952540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b="0" i="0" dirty="0">
                <a:solidFill>
                  <a:srgbClr val="1D617A"/>
                </a:solidFill>
                <a:latin typeface="Poppins Light"/>
              </a:rPr>
              <a:t>Activity 2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B2EC91-044A-4D2D-BF23-9078551EC40E}"/>
              </a:ext>
            </a:extLst>
          </p:cNvPr>
          <p:cNvGrpSpPr/>
          <p:nvPr/>
        </p:nvGrpSpPr>
        <p:grpSpPr>
          <a:xfrm>
            <a:off x="5295900" y="166994"/>
            <a:ext cx="7696200" cy="3071506"/>
            <a:chOff x="2971800" y="2665565"/>
            <a:chExt cx="12344400" cy="519403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 l="7789" t="28321" r="9206" b="25664"/>
            <a:stretch>
              <a:fillRect/>
            </a:stretch>
          </p:blipFill>
          <p:spPr>
            <a:xfrm>
              <a:off x="3808660" y="3811058"/>
              <a:ext cx="2441080" cy="83562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670828" y="2665565"/>
              <a:ext cx="2946345" cy="877356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1894751" y="5054783"/>
              <a:ext cx="2728097" cy="433767"/>
            </a:xfrm>
            <a:prstGeom prst="rect">
              <a:avLst/>
            </a:prstGeom>
          </p:spPr>
        </p:pic>
        <p:grpSp>
          <p:nvGrpSpPr>
            <p:cNvPr id="15" name="Group 15"/>
            <p:cNvGrpSpPr/>
            <p:nvPr/>
          </p:nvGrpSpPr>
          <p:grpSpPr>
            <a:xfrm>
              <a:off x="7086600" y="3775150"/>
              <a:ext cx="4114800" cy="3907960"/>
              <a:chOff x="0" y="0"/>
              <a:chExt cx="956945" cy="90884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956945" cy="908842"/>
              </a:xfrm>
              <a:custGeom>
                <a:avLst/>
                <a:gdLst/>
                <a:ahLst/>
                <a:cxnLst/>
                <a:rect l="l" t="t" r="r" b="b"/>
                <a:pathLst>
                  <a:path w="956945" h="908842">
                    <a:moveTo>
                      <a:pt x="0" y="0"/>
                    </a:moveTo>
                    <a:lnTo>
                      <a:pt x="956945" y="0"/>
                    </a:lnTo>
                    <a:lnTo>
                      <a:pt x="956945" y="908842"/>
                    </a:lnTo>
                    <a:lnTo>
                      <a:pt x="0" y="908842"/>
                    </a:ln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11201400" y="5743964"/>
              <a:ext cx="4114800" cy="1939146"/>
              <a:chOff x="0" y="0"/>
              <a:chExt cx="956945" cy="450971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956945" cy="450971"/>
              </a:xfrm>
              <a:custGeom>
                <a:avLst/>
                <a:gdLst/>
                <a:ahLst/>
                <a:cxnLst/>
                <a:rect l="l" t="t" r="r" b="b"/>
                <a:pathLst>
                  <a:path w="956945" h="450971">
                    <a:moveTo>
                      <a:pt x="0" y="0"/>
                    </a:moveTo>
                    <a:lnTo>
                      <a:pt x="956945" y="0"/>
                    </a:lnTo>
                    <a:lnTo>
                      <a:pt x="956945" y="450971"/>
                    </a:lnTo>
                    <a:lnTo>
                      <a:pt x="0" y="450971"/>
                    </a:ln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2971800" y="5047390"/>
              <a:ext cx="4114800" cy="2635721"/>
              <a:chOff x="0" y="0"/>
              <a:chExt cx="956945" cy="61296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956945" cy="612968"/>
              </a:xfrm>
              <a:custGeom>
                <a:avLst/>
                <a:gdLst/>
                <a:ahLst/>
                <a:cxnLst/>
                <a:rect l="l" t="t" r="r" b="b"/>
                <a:pathLst>
                  <a:path w="956945" h="612968">
                    <a:moveTo>
                      <a:pt x="0" y="0"/>
                    </a:moveTo>
                    <a:lnTo>
                      <a:pt x="956945" y="0"/>
                    </a:lnTo>
                    <a:lnTo>
                      <a:pt x="956945" y="612968"/>
                    </a:lnTo>
                    <a:lnTo>
                      <a:pt x="0" y="612968"/>
                    </a:ln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8608218" y="3307031"/>
              <a:ext cx="1071563" cy="39292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160"/>
                </a:lnSpc>
                <a:spcBef>
                  <a:spcPct val="0"/>
                </a:spcBef>
              </a:pPr>
              <a:r>
                <a:rPr lang="en-US" sz="9600" b="0" i="0" dirty="0">
                  <a:solidFill>
                    <a:srgbClr val="FFFFFF"/>
                  </a:solidFill>
                  <a:latin typeface="Open Sans Extra Bold"/>
                </a:rPr>
                <a:t>1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420734" y="3728955"/>
              <a:ext cx="1227506" cy="3778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160"/>
                </a:lnSpc>
                <a:spcBef>
                  <a:spcPct val="0"/>
                </a:spcBef>
              </a:pPr>
              <a:r>
                <a:rPr lang="en-US" sz="8800" b="0" i="0" dirty="0">
                  <a:solidFill>
                    <a:srgbClr val="FFFFFF"/>
                  </a:solidFill>
                  <a:latin typeface="Open Sans Extra Bold"/>
                </a:rPr>
                <a:t>2</a:t>
              </a:r>
              <a:endParaRPr lang="en-US" sz="14400" b="0" i="0" dirty="0">
                <a:solidFill>
                  <a:srgbClr val="FFFFFF"/>
                </a:solidFill>
                <a:latin typeface="Open Sans Extra Bold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2737932" y="4081585"/>
              <a:ext cx="1071563" cy="3778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160"/>
                </a:lnSpc>
                <a:spcBef>
                  <a:spcPct val="0"/>
                </a:spcBef>
              </a:pPr>
              <a:r>
                <a:rPr lang="en-US" sz="8000" b="0" i="0" dirty="0">
                  <a:solidFill>
                    <a:srgbClr val="FFFFFF"/>
                  </a:solidFill>
                  <a:latin typeface="Open Sans Extra Bold"/>
                </a:rPr>
                <a:t>3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736388" y="2707777"/>
            <a:ext cx="3147912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150"/>
              </a:lnSpc>
            </a:pPr>
            <a:r>
              <a:rPr lang="en-US" sz="2100" b="0" i="0" dirty="0">
                <a:solidFill>
                  <a:srgbClr val="1D617A"/>
                </a:solidFill>
                <a:latin typeface="Poppins Light"/>
              </a:rPr>
              <a:t>(Valet, Forbes 2019)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7B27F16-8BBC-42F5-9FA5-B881CA0509FF}"/>
              </a:ext>
            </a:extLst>
          </p:cNvPr>
          <p:cNvGrpSpPr/>
          <p:nvPr/>
        </p:nvGrpSpPr>
        <p:grpSpPr>
          <a:xfrm>
            <a:off x="5295899" y="3580240"/>
            <a:ext cx="7696200" cy="3110766"/>
            <a:chOff x="2971800" y="2599175"/>
            <a:chExt cx="12344400" cy="5260420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FFB34772-B125-4D5F-A839-C8416AEB2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789" t="28321" r="9206" b="25664"/>
            <a:stretch>
              <a:fillRect/>
            </a:stretch>
          </p:blipFill>
          <p:spPr>
            <a:xfrm>
              <a:off x="7923458" y="2599175"/>
              <a:ext cx="2441080" cy="835626"/>
            </a:xfrm>
            <a:prstGeom prst="rect">
              <a:avLst/>
            </a:prstGeom>
          </p:spPr>
        </p:pic>
        <p:pic>
          <p:nvPicPr>
            <p:cNvPr id="32" name="Picture 13">
              <a:extLst>
                <a:ext uri="{FF2B5EF4-FFF2-40B4-BE49-F238E27FC236}">
                  <a16:creationId xmlns:a16="http://schemas.microsoft.com/office/drawing/2014/main" id="{39AE005C-F4DB-4EF1-89D9-184F183AC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556028" y="3998166"/>
              <a:ext cx="2946345" cy="877356"/>
            </a:xfrm>
            <a:prstGeom prst="rect">
              <a:avLst/>
            </a:prstGeom>
          </p:spPr>
        </p:pic>
        <p:pic>
          <p:nvPicPr>
            <p:cNvPr id="33" name="Picture 14">
              <a:extLst>
                <a:ext uri="{FF2B5EF4-FFF2-40B4-BE49-F238E27FC236}">
                  <a16:creationId xmlns:a16="http://schemas.microsoft.com/office/drawing/2014/main" id="{ABD9D019-31B8-4CCA-A980-8DF38E302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1894751" y="5054783"/>
              <a:ext cx="2728097" cy="433767"/>
            </a:xfrm>
            <a:prstGeom prst="rect">
              <a:avLst/>
            </a:prstGeom>
          </p:spPr>
        </p:pic>
        <p:grpSp>
          <p:nvGrpSpPr>
            <p:cNvPr id="34" name="Group 15">
              <a:extLst>
                <a:ext uri="{FF2B5EF4-FFF2-40B4-BE49-F238E27FC236}">
                  <a16:creationId xmlns:a16="http://schemas.microsoft.com/office/drawing/2014/main" id="{DB4368FE-14DB-48E8-B45F-179E63260D4D}"/>
                </a:ext>
              </a:extLst>
            </p:cNvPr>
            <p:cNvGrpSpPr/>
            <p:nvPr/>
          </p:nvGrpSpPr>
          <p:grpSpPr>
            <a:xfrm>
              <a:off x="7086600" y="3775150"/>
              <a:ext cx="4114800" cy="3907960"/>
              <a:chOff x="0" y="0"/>
              <a:chExt cx="956945" cy="908842"/>
            </a:xfrm>
          </p:grpSpPr>
          <p:sp>
            <p:nvSpPr>
              <p:cNvPr id="42" name="Freeform 16">
                <a:extLst>
                  <a:ext uri="{FF2B5EF4-FFF2-40B4-BE49-F238E27FC236}">
                    <a16:creationId xmlns:a16="http://schemas.microsoft.com/office/drawing/2014/main" id="{BEED3DA5-A983-4933-9317-826F0001D91E}"/>
                  </a:ext>
                </a:extLst>
              </p:cNvPr>
              <p:cNvSpPr/>
              <p:nvPr/>
            </p:nvSpPr>
            <p:spPr>
              <a:xfrm>
                <a:off x="0" y="0"/>
                <a:ext cx="956945" cy="908842"/>
              </a:xfrm>
              <a:custGeom>
                <a:avLst/>
                <a:gdLst/>
                <a:ahLst/>
                <a:cxnLst/>
                <a:rect l="l" t="t" r="r" b="b"/>
                <a:pathLst>
                  <a:path w="956945" h="908842">
                    <a:moveTo>
                      <a:pt x="0" y="0"/>
                    </a:moveTo>
                    <a:lnTo>
                      <a:pt x="956945" y="0"/>
                    </a:lnTo>
                    <a:lnTo>
                      <a:pt x="956945" y="908842"/>
                    </a:lnTo>
                    <a:lnTo>
                      <a:pt x="0" y="908842"/>
                    </a:ln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35" name="Group 17">
              <a:extLst>
                <a:ext uri="{FF2B5EF4-FFF2-40B4-BE49-F238E27FC236}">
                  <a16:creationId xmlns:a16="http://schemas.microsoft.com/office/drawing/2014/main" id="{E80403AD-6CE5-42E3-8031-4EA425D451BE}"/>
                </a:ext>
              </a:extLst>
            </p:cNvPr>
            <p:cNvGrpSpPr/>
            <p:nvPr/>
          </p:nvGrpSpPr>
          <p:grpSpPr>
            <a:xfrm>
              <a:off x="11201400" y="5743964"/>
              <a:ext cx="4114800" cy="1939146"/>
              <a:chOff x="0" y="0"/>
              <a:chExt cx="956945" cy="450971"/>
            </a:xfrm>
          </p:grpSpPr>
          <p:sp>
            <p:nvSpPr>
              <p:cNvPr id="41" name="Freeform 18">
                <a:extLst>
                  <a:ext uri="{FF2B5EF4-FFF2-40B4-BE49-F238E27FC236}">
                    <a16:creationId xmlns:a16="http://schemas.microsoft.com/office/drawing/2014/main" id="{315CF2FC-E1CB-4045-80F2-B71D2CB46003}"/>
                  </a:ext>
                </a:extLst>
              </p:cNvPr>
              <p:cNvSpPr/>
              <p:nvPr/>
            </p:nvSpPr>
            <p:spPr>
              <a:xfrm>
                <a:off x="0" y="0"/>
                <a:ext cx="956945" cy="450971"/>
              </a:xfrm>
              <a:custGeom>
                <a:avLst/>
                <a:gdLst/>
                <a:ahLst/>
                <a:cxnLst/>
                <a:rect l="l" t="t" r="r" b="b"/>
                <a:pathLst>
                  <a:path w="956945" h="450971">
                    <a:moveTo>
                      <a:pt x="0" y="0"/>
                    </a:moveTo>
                    <a:lnTo>
                      <a:pt x="956945" y="0"/>
                    </a:lnTo>
                    <a:lnTo>
                      <a:pt x="956945" y="450971"/>
                    </a:lnTo>
                    <a:lnTo>
                      <a:pt x="0" y="450971"/>
                    </a:ln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36" name="Group 19">
              <a:extLst>
                <a:ext uri="{FF2B5EF4-FFF2-40B4-BE49-F238E27FC236}">
                  <a16:creationId xmlns:a16="http://schemas.microsoft.com/office/drawing/2014/main" id="{052DB95E-1726-4BD8-BB34-1BDFC5C2946C}"/>
                </a:ext>
              </a:extLst>
            </p:cNvPr>
            <p:cNvGrpSpPr/>
            <p:nvPr/>
          </p:nvGrpSpPr>
          <p:grpSpPr>
            <a:xfrm>
              <a:off x="2971800" y="5047390"/>
              <a:ext cx="4114800" cy="2635721"/>
              <a:chOff x="0" y="0"/>
              <a:chExt cx="956945" cy="612968"/>
            </a:xfrm>
          </p:grpSpPr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132D4AD1-F1E4-4AF2-81B2-8E68062FC63A}"/>
                  </a:ext>
                </a:extLst>
              </p:cNvPr>
              <p:cNvSpPr/>
              <p:nvPr/>
            </p:nvSpPr>
            <p:spPr>
              <a:xfrm>
                <a:off x="0" y="0"/>
                <a:ext cx="956945" cy="612968"/>
              </a:xfrm>
              <a:custGeom>
                <a:avLst/>
                <a:gdLst/>
                <a:ahLst/>
                <a:cxnLst/>
                <a:rect l="l" t="t" r="r" b="b"/>
                <a:pathLst>
                  <a:path w="956945" h="612968">
                    <a:moveTo>
                      <a:pt x="0" y="0"/>
                    </a:moveTo>
                    <a:lnTo>
                      <a:pt x="956945" y="0"/>
                    </a:lnTo>
                    <a:lnTo>
                      <a:pt x="956945" y="612968"/>
                    </a:lnTo>
                    <a:lnTo>
                      <a:pt x="0" y="612968"/>
                    </a:ln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sp>
          <p:nvSpPr>
            <p:cNvPr id="37" name="TextBox 25">
              <a:extLst>
                <a:ext uri="{FF2B5EF4-FFF2-40B4-BE49-F238E27FC236}">
                  <a16:creationId xmlns:a16="http://schemas.microsoft.com/office/drawing/2014/main" id="{729B8A6E-6D8D-47C2-B909-7594E25CB052}"/>
                </a:ext>
              </a:extLst>
            </p:cNvPr>
            <p:cNvSpPr txBox="1"/>
            <p:nvPr/>
          </p:nvSpPr>
          <p:spPr>
            <a:xfrm>
              <a:off x="8608218" y="3307031"/>
              <a:ext cx="1071563" cy="39292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160"/>
                </a:lnSpc>
                <a:spcBef>
                  <a:spcPct val="0"/>
                </a:spcBef>
              </a:pPr>
              <a:r>
                <a:rPr lang="en-US" sz="9600" b="0" i="0" dirty="0">
                  <a:solidFill>
                    <a:srgbClr val="FFFFFF"/>
                  </a:solidFill>
                  <a:latin typeface="Open Sans Extra Bold"/>
                </a:rPr>
                <a:t>1</a:t>
              </a:r>
            </a:p>
          </p:txBody>
        </p:sp>
        <p:sp>
          <p:nvSpPr>
            <p:cNvPr id="38" name="TextBox 26">
              <a:extLst>
                <a:ext uri="{FF2B5EF4-FFF2-40B4-BE49-F238E27FC236}">
                  <a16:creationId xmlns:a16="http://schemas.microsoft.com/office/drawing/2014/main" id="{8A1CE934-0B7D-46D1-84BA-3E10B8A8535D}"/>
                </a:ext>
              </a:extLst>
            </p:cNvPr>
            <p:cNvSpPr txBox="1"/>
            <p:nvPr/>
          </p:nvSpPr>
          <p:spPr>
            <a:xfrm>
              <a:off x="4420734" y="3728955"/>
              <a:ext cx="1227506" cy="3778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160"/>
                </a:lnSpc>
                <a:spcBef>
                  <a:spcPct val="0"/>
                </a:spcBef>
              </a:pPr>
              <a:r>
                <a:rPr lang="en-US" sz="8800" b="0" i="0" dirty="0">
                  <a:solidFill>
                    <a:srgbClr val="FFFFFF"/>
                  </a:solidFill>
                  <a:latin typeface="Open Sans Extra Bold"/>
                </a:rPr>
                <a:t>2</a:t>
              </a:r>
              <a:endParaRPr lang="en-US" sz="14400" b="0" i="0" dirty="0">
                <a:solidFill>
                  <a:srgbClr val="FFFFFF"/>
                </a:solidFill>
                <a:latin typeface="Open Sans Extra Bold"/>
              </a:endParaRPr>
            </a:p>
          </p:txBody>
        </p:sp>
        <p:sp>
          <p:nvSpPr>
            <p:cNvPr id="39" name="TextBox 27">
              <a:extLst>
                <a:ext uri="{FF2B5EF4-FFF2-40B4-BE49-F238E27FC236}">
                  <a16:creationId xmlns:a16="http://schemas.microsoft.com/office/drawing/2014/main" id="{BD58D508-ACF4-4A54-B73D-D2B7F02BFE38}"/>
                </a:ext>
              </a:extLst>
            </p:cNvPr>
            <p:cNvSpPr txBox="1"/>
            <p:nvPr/>
          </p:nvSpPr>
          <p:spPr>
            <a:xfrm>
              <a:off x="12737932" y="4081585"/>
              <a:ext cx="1071563" cy="3778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160"/>
                </a:lnSpc>
                <a:spcBef>
                  <a:spcPct val="0"/>
                </a:spcBef>
              </a:pPr>
              <a:r>
                <a:rPr lang="en-US" sz="8000" b="0" i="0" dirty="0">
                  <a:solidFill>
                    <a:srgbClr val="FFFFFF"/>
                  </a:solidFill>
                  <a:latin typeface="Open Sans Extra Bold"/>
                </a:rPr>
                <a:t>3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3777E4E-B84D-4FC0-9F6D-460A08EEAD72}"/>
              </a:ext>
            </a:extLst>
          </p:cNvPr>
          <p:cNvGrpSpPr/>
          <p:nvPr/>
        </p:nvGrpSpPr>
        <p:grpSpPr>
          <a:xfrm>
            <a:off x="5295899" y="7000813"/>
            <a:ext cx="7696200" cy="3103439"/>
            <a:chOff x="2971800" y="2611565"/>
            <a:chExt cx="12344400" cy="5248030"/>
          </a:xfrm>
        </p:grpSpPr>
        <p:pic>
          <p:nvPicPr>
            <p:cNvPr id="44" name="Picture 12">
              <a:extLst>
                <a:ext uri="{FF2B5EF4-FFF2-40B4-BE49-F238E27FC236}">
                  <a16:creationId xmlns:a16="http://schemas.microsoft.com/office/drawing/2014/main" id="{B3BB78FF-129B-4806-90F9-9C47A89CF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789" t="28321" r="9206" b="25664"/>
            <a:stretch>
              <a:fillRect/>
            </a:stretch>
          </p:blipFill>
          <p:spPr>
            <a:xfrm>
              <a:off x="3807781" y="3868861"/>
              <a:ext cx="2441080" cy="835626"/>
            </a:xfrm>
            <a:prstGeom prst="rect">
              <a:avLst/>
            </a:prstGeom>
          </p:spPr>
        </p:pic>
        <p:pic>
          <p:nvPicPr>
            <p:cNvPr id="45" name="Picture 13">
              <a:extLst>
                <a:ext uri="{FF2B5EF4-FFF2-40B4-BE49-F238E27FC236}">
                  <a16:creationId xmlns:a16="http://schemas.microsoft.com/office/drawing/2014/main" id="{CA31DD75-E685-4C9C-AEE9-D422EBF57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670825" y="2611565"/>
              <a:ext cx="2946345" cy="877356"/>
            </a:xfrm>
            <a:prstGeom prst="rect">
              <a:avLst/>
            </a:prstGeom>
          </p:spPr>
        </p:pic>
        <p:pic>
          <p:nvPicPr>
            <p:cNvPr id="46" name="Picture 14">
              <a:extLst>
                <a:ext uri="{FF2B5EF4-FFF2-40B4-BE49-F238E27FC236}">
                  <a16:creationId xmlns:a16="http://schemas.microsoft.com/office/drawing/2014/main" id="{B58543B4-2E4E-4D1C-B058-069685559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1909663" y="4827417"/>
              <a:ext cx="2728098" cy="433766"/>
            </a:xfrm>
            <a:prstGeom prst="rect">
              <a:avLst/>
            </a:prstGeom>
          </p:spPr>
        </p:pic>
        <p:grpSp>
          <p:nvGrpSpPr>
            <p:cNvPr id="47" name="Group 15">
              <a:extLst>
                <a:ext uri="{FF2B5EF4-FFF2-40B4-BE49-F238E27FC236}">
                  <a16:creationId xmlns:a16="http://schemas.microsoft.com/office/drawing/2014/main" id="{1F1333E9-7A9F-48A5-836F-DEDDFCD1DC67}"/>
                </a:ext>
              </a:extLst>
            </p:cNvPr>
            <p:cNvGrpSpPr/>
            <p:nvPr/>
          </p:nvGrpSpPr>
          <p:grpSpPr>
            <a:xfrm>
              <a:off x="7086600" y="3775150"/>
              <a:ext cx="4114800" cy="3907960"/>
              <a:chOff x="0" y="0"/>
              <a:chExt cx="956945" cy="908842"/>
            </a:xfrm>
          </p:grpSpPr>
          <p:sp>
            <p:nvSpPr>
              <p:cNvPr id="55" name="Freeform 16">
                <a:extLst>
                  <a:ext uri="{FF2B5EF4-FFF2-40B4-BE49-F238E27FC236}">
                    <a16:creationId xmlns:a16="http://schemas.microsoft.com/office/drawing/2014/main" id="{53E7DF5F-03CD-4AB7-85EA-BD5E19F4C201}"/>
                  </a:ext>
                </a:extLst>
              </p:cNvPr>
              <p:cNvSpPr/>
              <p:nvPr/>
            </p:nvSpPr>
            <p:spPr>
              <a:xfrm>
                <a:off x="0" y="0"/>
                <a:ext cx="956945" cy="908842"/>
              </a:xfrm>
              <a:custGeom>
                <a:avLst/>
                <a:gdLst/>
                <a:ahLst/>
                <a:cxnLst/>
                <a:rect l="l" t="t" r="r" b="b"/>
                <a:pathLst>
                  <a:path w="956945" h="908842">
                    <a:moveTo>
                      <a:pt x="0" y="0"/>
                    </a:moveTo>
                    <a:lnTo>
                      <a:pt x="956945" y="0"/>
                    </a:lnTo>
                    <a:lnTo>
                      <a:pt x="956945" y="908842"/>
                    </a:lnTo>
                    <a:lnTo>
                      <a:pt x="0" y="908842"/>
                    </a:ln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48" name="Group 17">
              <a:extLst>
                <a:ext uri="{FF2B5EF4-FFF2-40B4-BE49-F238E27FC236}">
                  <a16:creationId xmlns:a16="http://schemas.microsoft.com/office/drawing/2014/main" id="{D9272E87-3857-4B97-8A24-5E93A8016449}"/>
                </a:ext>
              </a:extLst>
            </p:cNvPr>
            <p:cNvGrpSpPr/>
            <p:nvPr/>
          </p:nvGrpSpPr>
          <p:grpSpPr>
            <a:xfrm>
              <a:off x="11201400" y="5743964"/>
              <a:ext cx="4114800" cy="1939146"/>
              <a:chOff x="0" y="0"/>
              <a:chExt cx="956945" cy="450971"/>
            </a:xfrm>
          </p:grpSpPr>
          <p:sp>
            <p:nvSpPr>
              <p:cNvPr id="54" name="Freeform 18">
                <a:extLst>
                  <a:ext uri="{FF2B5EF4-FFF2-40B4-BE49-F238E27FC236}">
                    <a16:creationId xmlns:a16="http://schemas.microsoft.com/office/drawing/2014/main" id="{C5F55FB8-06C4-4DE6-96D4-833D0A9E5FDD}"/>
                  </a:ext>
                </a:extLst>
              </p:cNvPr>
              <p:cNvSpPr/>
              <p:nvPr/>
            </p:nvSpPr>
            <p:spPr>
              <a:xfrm>
                <a:off x="0" y="0"/>
                <a:ext cx="956945" cy="450971"/>
              </a:xfrm>
              <a:custGeom>
                <a:avLst/>
                <a:gdLst/>
                <a:ahLst/>
                <a:cxnLst/>
                <a:rect l="l" t="t" r="r" b="b"/>
                <a:pathLst>
                  <a:path w="956945" h="450971">
                    <a:moveTo>
                      <a:pt x="0" y="0"/>
                    </a:moveTo>
                    <a:lnTo>
                      <a:pt x="956945" y="0"/>
                    </a:lnTo>
                    <a:lnTo>
                      <a:pt x="956945" y="450971"/>
                    </a:lnTo>
                    <a:lnTo>
                      <a:pt x="0" y="450971"/>
                    </a:ln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49" name="Group 19">
              <a:extLst>
                <a:ext uri="{FF2B5EF4-FFF2-40B4-BE49-F238E27FC236}">
                  <a16:creationId xmlns:a16="http://schemas.microsoft.com/office/drawing/2014/main" id="{F79A3289-D056-4CD0-95A8-BF8074BCE092}"/>
                </a:ext>
              </a:extLst>
            </p:cNvPr>
            <p:cNvGrpSpPr/>
            <p:nvPr/>
          </p:nvGrpSpPr>
          <p:grpSpPr>
            <a:xfrm>
              <a:off x="2971800" y="5047390"/>
              <a:ext cx="4114800" cy="2635721"/>
              <a:chOff x="0" y="0"/>
              <a:chExt cx="956945" cy="612968"/>
            </a:xfrm>
          </p:grpSpPr>
          <p:sp>
            <p:nvSpPr>
              <p:cNvPr id="53" name="Freeform 20">
                <a:extLst>
                  <a:ext uri="{FF2B5EF4-FFF2-40B4-BE49-F238E27FC236}">
                    <a16:creationId xmlns:a16="http://schemas.microsoft.com/office/drawing/2014/main" id="{98041919-1D0D-40B8-88E1-0A66B1846257}"/>
                  </a:ext>
                </a:extLst>
              </p:cNvPr>
              <p:cNvSpPr/>
              <p:nvPr/>
            </p:nvSpPr>
            <p:spPr>
              <a:xfrm>
                <a:off x="0" y="0"/>
                <a:ext cx="956945" cy="612968"/>
              </a:xfrm>
              <a:custGeom>
                <a:avLst/>
                <a:gdLst/>
                <a:ahLst/>
                <a:cxnLst/>
                <a:rect l="l" t="t" r="r" b="b"/>
                <a:pathLst>
                  <a:path w="956945" h="612968">
                    <a:moveTo>
                      <a:pt x="0" y="0"/>
                    </a:moveTo>
                    <a:lnTo>
                      <a:pt x="956945" y="0"/>
                    </a:lnTo>
                    <a:lnTo>
                      <a:pt x="956945" y="612968"/>
                    </a:lnTo>
                    <a:lnTo>
                      <a:pt x="0" y="612968"/>
                    </a:ln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sp>
          <p:nvSpPr>
            <p:cNvPr id="50" name="TextBox 25">
              <a:extLst>
                <a:ext uri="{FF2B5EF4-FFF2-40B4-BE49-F238E27FC236}">
                  <a16:creationId xmlns:a16="http://schemas.microsoft.com/office/drawing/2014/main" id="{21B647DD-B938-4187-AC6F-957E2E9BC74A}"/>
                </a:ext>
              </a:extLst>
            </p:cNvPr>
            <p:cNvSpPr txBox="1"/>
            <p:nvPr/>
          </p:nvSpPr>
          <p:spPr>
            <a:xfrm>
              <a:off x="8608218" y="3307031"/>
              <a:ext cx="1071563" cy="39292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160"/>
                </a:lnSpc>
                <a:spcBef>
                  <a:spcPct val="0"/>
                </a:spcBef>
              </a:pPr>
              <a:r>
                <a:rPr lang="en-US" sz="9600" b="0" i="0" dirty="0">
                  <a:solidFill>
                    <a:srgbClr val="FFFFFF"/>
                  </a:solidFill>
                  <a:latin typeface="Open Sans Extra Bold"/>
                </a:rPr>
                <a:t>1</a:t>
              </a:r>
            </a:p>
          </p:txBody>
        </p:sp>
        <p:sp>
          <p:nvSpPr>
            <p:cNvPr id="51" name="TextBox 26">
              <a:extLst>
                <a:ext uri="{FF2B5EF4-FFF2-40B4-BE49-F238E27FC236}">
                  <a16:creationId xmlns:a16="http://schemas.microsoft.com/office/drawing/2014/main" id="{A1A24D67-A43A-43C7-9B6C-4838D541EE0B}"/>
                </a:ext>
              </a:extLst>
            </p:cNvPr>
            <p:cNvSpPr txBox="1"/>
            <p:nvPr/>
          </p:nvSpPr>
          <p:spPr>
            <a:xfrm>
              <a:off x="4420734" y="3728955"/>
              <a:ext cx="1227506" cy="3778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160"/>
                </a:lnSpc>
                <a:spcBef>
                  <a:spcPct val="0"/>
                </a:spcBef>
              </a:pPr>
              <a:r>
                <a:rPr lang="en-US" sz="8800" b="0" i="0" dirty="0">
                  <a:solidFill>
                    <a:srgbClr val="FFFFFF"/>
                  </a:solidFill>
                  <a:latin typeface="Open Sans Extra Bold"/>
                </a:rPr>
                <a:t>2</a:t>
              </a:r>
              <a:endParaRPr lang="en-US" sz="14400" b="0" i="0" dirty="0">
                <a:solidFill>
                  <a:srgbClr val="FFFFFF"/>
                </a:solidFill>
                <a:latin typeface="Open Sans Extra Bold"/>
              </a:endParaRPr>
            </a:p>
          </p:txBody>
        </p:sp>
        <p:sp>
          <p:nvSpPr>
            <p:cNvPr id="52" name="TextBox 27">
              <a:extLst>
                <a:ext uri="{FF2B5EF4-FFF2-40B4-BE49-F238E27FC236}">
                  <a16:creationId xmlns:a16="http://schemas.microsoft.com/office/drawing/2014/main" id="{C4CD27C0-A25A-445C-80F5-1181A695C720}"/>
                </a:ext>
              </a:extLst>
            </p:cNvPr>
            <p:cNvSpPr txBox="1"/>
            <p:nvPr/>
          </p:nvSpPr>
          <p:spPr>
            <a:xfrm>
              <a:off x="12737932" y="4081585"/>
              <a:ext cx="1071563" cy="3778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160"/>
                </a:lnSpc>
                <a:spcBef>
                  <a:spcPct val="0"/>
                </a:spcBef>
              </a:pPr>
              <a:r>
                <a:rPr lang="en-US" sz="8000" b="0" i="0" dirty="0">
                  <a:solidFill>
                    <a:srgbClr val="FFFFFF"/>
                  </a:solidFill>
                  <a:latin typeface="Open Sans Extra Bold"/>
                </a:rPr>
                <a:t>3</a:t>
              </a:r>
            </a:p>
          </p:txBody>
        </p:sp>
      </p:grpSp>
      <p:sp>
        <p:nvSpPr>
          <p:cNvPr id="56" name="TextBox 28">
            <a:extLst>
              <a:ext uri="{FF2B5EF4-FFF2-40B4-BE49-F238E27FC236}">
                <a16:creationId xmlns:a16="http://schemas.microsoft.com/office/drawing/2014/main" id="{A50305F7-EADC-4D44-81DA-290CE6F961D6}"/>
              </a:ext>
            </a:extLst>
          </p:cNvPr>
          <p:cNvSpPr txBox="1"/>
          <p:nvPr/>
        </p:nvSpPr>
        <p:spPr>
          <a:xfrm>
            <a:off x="13046950" y="6176272"/>
            <a:ext cx="3147912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150"/>
              </a:lnSpc>
            </a:pPr>
            <a:r>
              <a:rPr lang="en-US" sz="2100" b="0" i="0" dirty="0">
                <a:solidFill>
                  <a:srgbClr val="1D617A"/>
                </a:solidFill>
                <a:latin typeface="Poppins Light"/>
              </a:rPr>
              <a:t>(Financial Times, 2019)</a:t>
            </a:r>
          </a:p>
        </p:txBody>
      </p:sp>
      <p:sp>
        <p:nvSpPr>
          <p:cNvPr id="57" name="TextBox 28">
            <a:extLst>
              <a:ext uri="{FF2B5EF4-FFF2-40B4-BE49-F238E27FC236}">
                <a16:creationId xmlns:a16="http://schemas.microsoft.com/office/drawing/2014/main" id="{386622B7-D1F3-4FC6-B5A0-5E20A22F7CAE}"/>
              </a:ext>
            </a:extLst>
          </p:cNvPr>
          <p:cNvSpPr txBox="1"/>
          <p:nvPr/>
        </p:nvSpPr>
        <p:spPr>
          <a:xfrm>
            <a:off x="12877800" y="9530479"/>
            <a:ext cx="4256212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150"/>
              </a:lnSpc>
            </a:pPr>
            <a:r>
              <a:rPr lang="en-US" sz="2100" dirty="0">
                <a:solidFill>
                  <a:srgbClr val="1D617A"/>
                </a:solidFill>
                <a:latin typeface="Poppins Light"/>
              </a:rPr>
              <a:t>(Global CR </a:t>
            </a:r>
            <a:r>
              <a:rPr lang="en-US" sz="2100" dirty="0" err="1">
                <a:solidFill>
                  <a:srgbClr val="1D617A"/>
                </a:solidFill>
                <a:latin typeface="Poppins Light"/>
              </a:rPr>
              <a:t>RepTrak</a:t>
            </a:r>
            <a:r>
              <a:rPr lang="en-US" sz="2100" dirty="0">
                <a:solidFill>
                  <a:srgbClr val="1D617A"/>
                </a:solidFill>
                <a:latin typeface="Poppins Light"/>
              </a:rPr>
              <a:t> 100, 2019</a:t>
            </a:r>
            <a:r>
              <a:rPr lang="en-US" sz="2100" b="0" i="0" dirty="0">
                <a:solidFill>
                  <a:srgbClr val="1D617A"/>
                </a:solidFill>
                <a:latin typeface="Poppins Light"/>
              </a:rPr>
              <a:t>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61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09644" y="7532216"/>
            <a:ext cx="3644936" cy="4348067"/>
            <a:chOff x="0" y="0"/>
            <a:chExt cx="4859914" cy="5797423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256116" y="1438334"/>
              <a:ext cx="4730954" cy="1599973"/>
              <a:chOff x="0" y="0"/>
              <a:chExt cx="1201682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04656" y="2813436"/>
              <a:ext cx="4577314" cy="1599973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5226237" y="-2799395"/>
            <a:ext cx="5254116" cy="6267670"/>
            <a:chOff x="0" y="0"/>
            <a:chExt cx="7005488" cy="8356893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-150860" y="4055522"/>
              <a:ext cx="6598125" cy="2306336"/>
              <a:chOff x="0" y="0"/>
              <a:chExt cx="116265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DBEFE1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306120" y="2099459"/>
              <a:ext cx="6893483" cy="2306336"/>
              <a:chOff x="0" y="0"/>
              <a:chExt cx="1214702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18930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89303" h="360680">
                    <a:moveTo>
                      <a:pt x="1189303" y="180340"/>
                    </a:moveTo>
                    <a:cubicBezTo>
                      <a:pt x="1189303" y="81280"/>
                      <a:pt x="1109292" y="0"/>
                      <a:pt x="100896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008962" y="360680"/>
                    </a:lnTo>
                    <a:cubicBezTo>
                      <a:pt x="1108022" y="360680"/>
                      <a:pt x="1189302" y="279400"/>
                      <a:pt x="1189302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10085620" y="3439699"/>
            <a:ext cx="5627604" cy="5424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9"/>
              </a:lnSpc>
            </a:pPr>
            <a:r>
              <a:rPr lang="en-US" sz="3600" b="1" i="0" spc="359" dirty="0">
                <a:solidFill>
                  <a:srgbClr val="DBEFE1"/>
                </a:solidFill>
                <a:latin typeface="Poppins Light"/>
              </a:rPr>
              <a:t>DAISY</a:t>
            </a:r>
            <a:r>
              <a:rPr lang="en-US" sz="3599" b="1" i="0" spc="359" dirty="0">
                <a:solidFill>
                  <a:srgbClr val="DBEFE1"/>
                </a:solidFill>
                <a:latin typeface="Poppins Light"/>
              </a:rPr>
              <a:t> </a:t>
            </a:r>
            <a:r>
              <a:rPr lang="en-US" sz="3600" b="1" spc="359" dirty="0">
                <a:solidFill>
                  <a:srgbClr val="DBEFE1"/>
                </a:solidFill>
                <a:latin typeface="Poppins Light"/>
              </a:rPr>
              <a:t>DUNN</a:t>
            </a:r>
          </a:p>
          <a:p>
            <a:pPr algn="ctr">
              <a:lnSpc>
                <a:spcPts val="4679"/>
              </a:lnSpc>
            </a:pPr>
            <a:endParaRPr lang="en-US" sz="3600" b="1" spc="359" dirty="0">
              <a:solidFill>
                <a:srgbClr val="DBEFE1"/>
              </a:solidFill>
              <a:latin typeface="Poppins Light"/>
            </a:endParaRPr>
          </a:p>
          <a:p>
            <a:pPr algn="ctr">
              <a:lnSpc>
                <a:spcPts val="4679"/>
              </a:lnSpc>
            </a:pPr>
            <a:r>
              <a:rPr lang="en-US" sz="3600" b="1" spc="359" dirty="0">
                <a:solidFill>
                  <a:srgbClr val="DBEFE1"/>
                </a:solidFill>
                <a:latin typeface="Poppins Light"/>
              </a:rPr>
              <a:t>ISABELLA NOVATI</a:t>
            </a:r>
          </a:p>
          <a:p>
            <a:pPr algn="ctr">
              <a:lnSpc>
                <a:spcPts val="4679"/>
              </a:lnSpc>
            </a:pPr>
            <a:endParaRPr lang="en-US" sz="3600" b="1" spc="359" dirty="0">
              <a:solidFill>
                <a:srgbClr val="DBEFE1"/>
              </a:solidFill>
              <a:latin typeface="Poppins Light"/>
            </a:endParaRPr>
          </a:p>
          <a:p>
            <a:pPr algn="ctr">
              <a:lnSpc>
                <a:spcPts val="4679"/>
              </a:lnSpc>
            </a:pPr>
            <a:r>
              <a:rPr lang="en-US" sz="3600" b="1" spc="359" dirty="0">
                <a:solidFill>
                  <a:srgbClr val="DBEFE1"/>
                </a:solidFill>
                <a:latin typeface="Poppins Light"/>
              </a:rPr>
              <a:t>JENNIFER RAFFERTY</a:t>
            </a:r>
          </a:p>
          <a:p>
            <a:pPr algn="ctr">
              <a:lnSpc>
                <a:spcPts val="4679"/>
              </a:lnSpc>
            </a:pPr>
            <a:endParaRPr lang="en-US" sz="3600" b="1" spc="359" dirty="0">
              <a:solidFill>
                <a:srgbClr val="DBEFE1"/>
              </a:solidFill>
              <a:latin typeface="Poppins Light"/>
            </a:endParaRPr>
          </a:p>
          <a:p>
            <a:pPr algn="ctr">
              <a:lnSpc>
                <a:spcPts val="4679"/>
              </a:lnSpc>
            </a:pPr>
            <a:r>
              <a:rPr lang="en-US" sz="3600" b="1" spc="359" dirty="0">
                <a:solidFill>
                  <a:srgbClr val="DBEFE1"/>
                </a:solidFill>
                <a:latin typeface="Poppins Light"/>
              </a:rPr>
              <a:t>MARYAM UMAR</a:t>
            </a:r>
          </a:p>
          <a:p>
            <a:pPr algn="ctr">
              <a:lnSpc>
                <a:spcPts val="4679"/>
              </a:lnSpc>
            </a:pPr>
            <a:endParaRPr lang="en-US" sz="3600" b="1" spc="359" dirty="0">
              <a:solidFill>
                <a:srgbClr val="DBEFE1"/>
              </a:solidFill>
              <a:latin typeface="Poppins Light"/>
            </a:endParaRPr>
          </a:p>
          <a:p>
            <a:pPr algn="ctr">
              <a:lnSpc>
                <a:spcPts val="4680"/>
              </a:lnSpc>
            </a:pPr>
            <a:r>
              <a:rPr lang="en-US" sz="3600" b="1" spc="359" dirty="0">
                <a:solidFill>
                  <a:srgbClr val="DBEFE1"/>
                </a:solidFill>
                <a:latin typeface="Poppins Light"/>
              </a:rPr>
              <a:t>EMMA DIEDERIK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935291" y="219224"/>
            <a:ext cx="8150328" cy="4078129"/>
            <a:chOff x="0" y="47625"/>
            <a:chExt cx="10867105" cy="543750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1228249"/>
              <a:ext cx="10867105" cy="3437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720"/>
                </a:lnSpc>
              </a:pPr>
              <a:r>
                <a:rPr lang="en-US" sz="5600" b="0" spc="392" dirty="0">
                  <a:solidFill>
                    <a:srgbClr val="61C2A2"/>
                  </a:solidFill>
                  <a:latin typeface="Poppins Bold"/>
                </a:rPr>
                <a:t>THE TEAM SAYS THANKS FOR LISTENING 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780280"/>
              <a:ext cx="10867105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500"/>
                </a:lnSpc>
              </a:pPr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7625"/>
              <a:ext cx="10867100" cy="926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80"/>
                </a:lnSpc>
              </a:pPr>
              <a:endParaRPr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35291" y="4543182"/>
            <a:ext cx="4957087" cy="471511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11348" y="3030113"/>
            <a:ext cx="1013792" cy="101379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25603" y="6846493"/>
            <a:ext cx="5108607" cy="6094090"/>
            <a:chOff x="0" y="0"/>
            <a:chExt cx="6811476" cy="8125454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358963" y="2015916"/>
              <a:ext cx="6630730" cy="2242463"/>
              <a:chOff x="0" y="0"/>
              <a:chExt cx="1201682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>
                  <a:alpha val="50980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46682" y="3943207"/>
              <a:ext cx="6415394" cy="2242463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50980"/>
                </a:srgbClr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>
            <a:off x="2238811" y="0"/>
            <a:ext cx="38100" cy="9525000"/>
          </a:xfrm>
          <a:prstGeom prst="rect">
            <a:avLst/>
          </a:prstGeom>
          <a:solidFill>
            <a:srgbClr val="1D617A"/>
          </a:solidFill>
        </p:spPr>
      </p:sp>
      <p:grpSp>
        <p:nvGrpSpPr>
          <p:cNvPr id="12" name="Group 12"/>
          <p:cNvGrpSpPr/>
          <p:nvPr/>
        </p:nvGrpSpPr>
        <p:grpSpPr>
          <a:xfrm>
            <a:off x="16324153" y="-1260206"/>
            <a:ext cx="3419289" cy="4078892"/>
            <a:chOff x="0" y="0"/>
            <a:chExt cx="4559052" cy="5438522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-98177" y="2639264"/>
              <a:ext cx="4293947" cy="1500924"/>
              <a:chOff x="0" y="0"/>
              <a:chExt cx="116265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49803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240261" y="1349291"/>
              <a:ext cx="4438075" cy="1500924"/>
              <a:chOff x="0" y="0"/>
              <a:chExt cx="1201682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>
                  <a:alpha val="49803"/>
                </a:srgbClr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2574723" y="225837"/>
            <a:ext cx="15209374" cy="888013"/>
            <a:chOff x="0" y="-28575"/>
            <a:chExt cx="20279166" cy="1184017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28575"/>
              <a:ext cx="20279166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400" b="1" i="0" spc="240" dirty="0">
                  <a:solidFill>
                    <a:srgbClr val="61C2A2"/>
                  </a:solidFill>
                  <a:latin typeface="Poppins Light"/>
                </a:rPr>
                <a:t>DEFINITION AND MEASURING REP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693777"/>
              <a:ext cx="20279166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endParaRPr lang="en-US" sz="1800" b="0" i="0" dirty="0">
                <a:solidFill>
                  <a:srgbClr val="1D617A"/>
                </a:solidFill>
                <a:latin typeface="Poppins Light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 rot="-5400000">
            <a:off x="-878731" y="2983619"/>
            <a:ext cx="4668762" cy="758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50"/>
              </a:lnSpc>
            </a:pPr>
            <a:r>
              <a:rPr lang="en-US" sz="5227" b="1" spc="-156" dirty="0">
                <a:solidFill>
                  <a:srgbClr val="1D617A"/>
                </a:solidFill>
                <a:latin typeface="Poppins Bold"/>
              </a:rPr>
              <a:t>REFERENCES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DB0DE7-51C0-4665-9309-F325FD34EF38}"/>
              </a:ext>
            </a:extLst>
          </p:cNvPr>
          <p:cNvSpPr/>
          <p:nvPr/>
        </p:nvSpPr>
        <p:spPr>
          <a:xfrm>
            <a:off x="2574723" y="601876"/>
            <a:ext cx="151712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617A"/>
                </a:solidFill>
                <a:latin typeface="Poppins Light"/>
              </a:rPr>
              <a:t>Cornelissen, J. (2014) Corporate Communication, A guide to Theory and Practice. 4th ed. London: SAGE Publications Ltd.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617A"/>
                </a:solidFill>
                <a:latin typeface="Poppins Light"/>
              </a:rPr>
              <a:t>Barnett, M &amp; Pollock, T. (2012) The Oxford Handbook of Corporate Reputation. 1st ed. Oxford: Oxford University Press.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617A"/>
                </a:solidFill>
                <a:latin typeface="Poppins Light"/>
              </a:rPr>
              <a:t>Cambridge Dictionary (2019) Available from: &lt;https://dictionary.cambridge.org/dictionary/english/intangible&gt; [Accessed 27 November 2019]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1D617A"/>
                </a:solidFill>
                <a:latin typeface="Poppins Light"/>
              </a:rPr>
              <a:t>Jin</a:t>
            </a:r>
            <a:r>
              <a:rPr lang="en-GB" dirty="0">
                <a:solidFill>
                  <a:srgbClr val="1D617A"/>
                </a:solidFill>
                <a:latin typeface="Poppins Light"/>
              </a:rPr>
              <a:t>, B. and Woo, H. (2015) Apparel firms’ corporate social responsibility communications: Cases of six firms from an institutional theory perspective. Emerald Insight, 28 (1) August, pp. 37-55.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1D617A"/>
                </a:solidFill>
                <a:latin typeface="Poppins Light"/>
              </a:rPr>
              <a:t>Fransden</a:t>
            </a:r>
            <a:r>
              <a:rPr lang="en-GB" dirty="0">
                <a:solidFill>
                  <a:srgbClr val="1D617A"/>
                </a:solidFill>
                <a:latin typeface="Poppins Light"/>
              </a:rPr>
              <a:t>, F. and Johansen, W. (2014) Corporate image, reputation and identity. In: </a:t>
            </a:r>
            <a:r>
              <a:rPr lang="en-GB" dirty="0" err="1">
                <a:solidFill>
                  <a:srgbClr val="1D617A"/>
                </a:solidFill>
                <a:latin typeface="Poppins Light"/>
              </a:rPr>
              <a:t>Tench</a:t>
            </a:r>
            <a:r>
              <a:rPr lang="en-GB" dirty="0">
                <a:solidFill>
                  <a:srgbClr val="1D617A"/>
                </a:solidFill>
                <a:latin typeface="Poppins Light"/>
              </a:rPr>
              <a:t>, R. and Yeomans, L. eds. Exploring Public. Harlow: Pearson Education Limited, pp. 182-193.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617A"/>
                </a:solidFill>
                <a:latin typeface="Poppins Light"/>
              </a:rPr>
              <a:t>Winter, D. (2019). Top 100 Brands 2019: the full ranking. Available from: &lt; https://www.ft.com/content/3a3419f4-78b1-11e9-be7d-6d846537acab&gt; [Accessed 2nd December]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617A"/>
                </a:solidFill>
                <a:latin typeface="Poppins Light"/>
              </a:rPr>
              <a:t>Gonçalves, A. (2019). The Top 100 Companies With the best CSR Reputation. Available: https://youmatter.world/en/top-100-companies-best-csr-reputation2019-28108/. [Accessed 2nd December].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617A"/>
                </a:solidFill>
                <a:latin typeface="Poppins Light"/>
              </a:rPr>
              <a:t>Valet, V. (2019). The World's Most Reputable Companies 2019. Available from: &lt;https://www.forbes.com/sites/vickyvalet/2019/03/07/the-worlds-most-reputable-companies-2019/#1198156813b6 &gt;. [Accessed 2nd December].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D617A"/>
              </a:solidFill>
              <a:latin typeface="Poppi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D617A"/>
              </a:solidFill>
              <a:latin typeface="Poppins Light"/>
            </a:endParaRPr>
          </a:p>
        </p:txBody>
      </p:sp>
      <p:grpSp>
        <p:nvGrpSpPr>
          <p:cNvPr id="23" name="Group 17">
            <a:extLst>
              <a:ext uri="{FF2B5EF4-FFF2-40B4-BE49-F238E27FC236}">
                <a16:creationId xmlns:a16="http://schemas.microsoft.com/office/drawing/2014/main" id="{789FBC64-BD0B-4E32-9A6B-D191B410DD1E}"/>
              </a:ext>
            </a:extLst>
          </p:cNvPr>
          <p:cNvGrpSpPr/>
          <p:nvPr/>
        </p:nvGrpSpPr>
        <p:grpSpPr>
          <a:xfrm>
            <a:off x="2574723" y="4109907"/>
            <a:ext cx="15209374" cy="1033593"/>
            <a:chOff x="0" y="693777"/>
            <a:chExt cx="20279166" cy="1378122"/>
          </a:xfrm>
        </p:grpSpPr>
        <p:sp>
          <p:nvSpPr>
            <p:cNvPr id="24" name="TextBox 18">
              <a:extLst>
                <a:ext uri="{FF2B5EF4-FFF2-40B4-BE49-F238E27FC236}">
                  <a16:creationId xmlns:a16="http://schemas.microsoft.com/office/drawing/2014/main" id="{3762A78A-008B-4566-934E-7509D7643DDF}"/>
                </a:ext>
              </a:extLst>
            </p:cNvPr>
            <p:cNvSpPr txBox="1"/>
            <p:nvPr/>
          </p:nvSpPr>
          <p:spPr>
            <a:xfrm>
              <a:off x="0" y="1541840"/>
              <a:ext cx="20279166" cy="530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400" b="1" spc="240" dirty="0">
                  <a:solidFill>
                    <a:srgbClr val="61C2A2"/>
                  </a:solidFill>
                  <a:latin typeface="Poppins Light"/>
                </a:rPr>
                <a:t>STAKEHOLDER AND STAKEHOLDER IMPACT</a:t>
              </a:r>
            </a:p>
          </p:txBody>
        </p:sp>
        <p:sp>
          <p:nvSpPr>
            <p:cNvPr id="25" name="TextBox 19">
              <a:extLst>
                <a:ext uri="{FF2B5EF4-FFF2-40B4-BE49-F238E27FC236}">
                  <a16:creationId xmlns:a16="http://schemas.microsoft.com/office/drawing/2014/main" id="{046D2B88-BC9B-4345-BA24-379FAFABB4C3}"/>
                </a:ext>
              </a:extLst>
            </p:cNvPr>
            <p:cNvSpPr txBox="1"/>
            <p:nvPr/>
          </p:nvSpPr>
          <p:spPr>
            <a:xfrm>
              <a:off x="0" y="693777"/>
              <a:ext cx="20279166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endParaRPr lang="en-US" sz="1800" b="0" i="0" dirty="0">
                <a:solidFill>
                  <a:srgbClr val="1D617A"/>
                </a:solidFill>
                <a:latin typeface="Poppins Light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8F55013-72B0-4720-93D5-FE9F70807E5E}"/>
              </a:ext>
            </a:extLst>
          </p:cNvPr>
          <p:cNvSpPr/>
          <p:nvPr/>
        </p:nvSpPr>
        <p:spPr>
          <a:xfrm>
            <a:off x="2574723" y="4858583"/>
            <a:ext cx="151712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D617A"/>
              </a:solidFill>
              <a:latin typeface="Poppi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617A"/>
                </a:solidFill>
                <a:latin typeface="Poppins Light"/>
              </a:rPr>
              <a:t>Anon (2010) Stakeholder Influence [online] Available from &lt; https://stakeholdermap.com/stakeholder-influence.html &gt; [Accessed 16th November 2019]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1D617A"/>
                </a:solidFill>
                <a:latin typeface="Poppins Light"/>
              </a:rPr>
              <a:t>Gartenstein</a:t>
            </a:r>
            <a:r>
              <a:rPr lang="en-GB" dirty="0">
                <a:solidFill>
                  <a:srgbClr val="1D617A"/>
                </a:solidFill>
                <a:latin typeface="Poppins Light"/>
              </a:rPr>
              <a:t> D (2018) The Importance of Stakeholders [online] Available from &lt; https://bizfluent.com/info-8704286-importance-stakeholders.html &gt; [Accessed 18th November 2019]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617A"/>
                </a:solidFill>
                <a:latin typeface="Poppins Light"/>
              </a:rPr>
              <a:t>Han K (2013) Reputation Management Presentation [online] Available from &lt;https://prezi.com/jam12k1_srpc/reputation-management-presentation &gt; [Accessed 18th November 2019]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617A"/>
                </a:solidFill>
                <a:latin typeface="Poppins Light"/>
              </a:rPr>
              <a:t>Kelly D (2019) Stakeholders [online] Available from &lt;https://prezi.com/f_qtnlgobxag/14-stakeholders/&gt; [Accessed 19th November 2019]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617A"/>
                </a:solidFill>
                <a:latin typeface="Poppins Light"/>
              </a:rPr>
              <a:t>Kokemuller  N (2011) How Do Stakeholders Influence Business Activities? [online] Available from &lt; https://smallbusiness.chron.com/stakeholders-influence-business-activities-18754.html&gt;  [Accessed 10th November 2019]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1D617A"/>
                </a:solidFill>
                <a:latin typeface="Poppins Light"/>
              </a:rPr>
              <a:t>Mcgrath</a:t>
            </a:r>
            <a:r>
              <a:rPr lang="en-GB" dirty="0">
                <a:solidFill>
                  <a:srgbClr val="1D617A"/>
                </a:solidFill>
                <a:latin typeface="Poppins Light"/>
              </a:rPr>
              <a:t> S.K, Whitty S.J (2017) Stakeholder Defined[online] Available from&lt; https://www.emerald.com/insight/content/doi/10.1108/IJMPB-12-2016-0097/full/html &gt; [Accessed 20 November 2019]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1D617A"/>
                </a:solidFill>
                <a:latin typeface="Poppins Light"/>
              </a:rPr>
              <a:t>Pudota</a:t>
            </a:r>
            <a:r>
              <a:rPr lang="en-GB" dirty="0">
                <a:solidFill>
                  <a:srgbClr val="1D617A"/>
                </a:solidFill>
                <a:latin typeface="Poppins Light"/>
              </a:rPr>
              <a:t>, A. (2017). Stakeholders and How They Affect Your Business - Tech Featured. [online] Tech Featured. Available at: &lt;https://techfeatured.com/5903/stakeholders-and-how-they-affect-your-business &gt; [Accessed 20 Nov. 2019].</a:t>
            </a:r>
          </a:p>
        </p:txBody>
      </p:sp>
      <p:grpSp>
        <p:nvGrpSpPr>
          <p:cNvPr id="27" name="Group 8">
            <a:extLst>
              <a:ext uri="{FF2B5EF4-FFF2-40B4-BE49-F238E27FC236}">
                <a16:creationId xmlns:a16="http://schemas.microsoft.com/office/drawing/2014/main" id="{5965B6C5-9145-4CD7-837F-802CCE216F5E}"/>
              </a:ext>
            </a:extLst>
          </p:cNvPr>
          <p:cNvGrpSpPr/>
          <p:nvPr/>
        </p:nvGrpSpPr>
        <p:grpSpPr>
          <a:xfrm>
            <a:off x="2143561" y="779240"/>
            <a:ext cx="228600" cy="228600"/>
            <a:chOff x="0" y="0"/>
            <a:chExt cx="6350000" cy="6350000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09706750-8926-458C-B8DF-AFEA20D2CAC1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29" name="Group 8">
            <a:extLst>
              <a:ext uri="{FF2B5EF4-FFF2-40B4-BE49-F238E27FC236}">
                <a16:creationId xmlns:a16="http://schemas.microsoft.com/office/drawing/2014/main" id="{99DD1D8C-03EC-4029-834C-98C1B514D2A0}"/>
              </a:ext>
            </a:extLst>
          </p:cNvPr>
          <p:cNvGrpSpPr/>
          <p:nvPr/>
        </p:nvGrpSpPr>
        <p:grpSpPr>
          <a:xfrm>
            <a:off x="2123263" y="5143500"/>
            <a:ext cx="228600" cy="228600"/>
            <a:chOff x="0" y="0"/>
            <a:chExt cx="6350000" cy="6350000"/>
          </a:xfrm>
        </p:grpSpPr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6FBDBF93-7794-4431-83C4-3F2A68C19D9F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</p:spTree>
    <p:extLst>
      <p:ext uri="{BB962C8B-B14F-4D97-AF65-F5344CB8AC3E}">
        <p14:creationId xmlns:p14="http://schemas.microsoft.com/office/powerpoint/2010/main" val="2305797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25603" y="6846493"/>
            <a:ext cx="5108607" cy="6094090"/>
            <a:chOff x="0" y="0"/>
            <a:chExt cx="6811476" cy="8125454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358963" y="2015916"/>
              <a:ext cx="6630730" cy="2242463"/>
              <a:chOff x="0" y="0"/>
              <a:chExt cx="1201682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>
                  <a:alpha val="50980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46682" y="3943207"/>
              <a:ext cx="6415394" cy="2242463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50980"/>
                </a:srgbClr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>
            <a:off x="2238811" y="0"/>
            <a:ext cx="38100" cy="9525000"/>
          </a:xfrm>
          <a:prstGeom prst="rect">
            <a:avLst/>
          </a:prstGeom>
          <a:solidFill>
            <a:srgbClr val="1D617A"/>
          </a:solidFill>
        </p:spPr>
      </p:sp>
      <p:grpSp>
        <p:nvGrpSpPr>
          <p:cNvPr id="8" name="Group 8"/>
          <p:cNvGrpSpPr/>
          <p:nvPr/>
        </p:nvGrpSpPr>
        <p:grpSpPr>
          <a:xfrm>
            <a:off x="2143561" y="779240"/>
            <a:ext cx="228600" cy="2286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24153" y="-1260206"/>
            <a:ext cx="3419289" cy="4078892"/>
            <a:chOff x="0" y="0"/>
            <a:chExt cx="4559052" cy="5438522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-98177" y="2639264"/>
              <a:ext cx="4293947" cy="1500924"/>
              <a:chOff x="0" y="0"/>
              <a:chExt cx="116265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49803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240261" y="1349291"/>
              <a:ext cx="4438075" cy="1500924"/>
              <a:chOff x="0" y="0"/>
              <a:chExt cx="1201682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>
                  <a:alpha val="49803"/>
                </a:srgbClr>
              </a:solidFill>
            </p:spPr>
          </p:sp>
        </p:grpSp>
      </p:grpSp>
      <p:sp>
        <p:nvSpPr>
          <p:cNvPr id="17" name="TextBox 17"/>
          <p:cNvSpPr txBox="1"/>
          <p:nvPr/>
        </p:nvSpPr>
        <p:spPr>
          <a:xfrm rot="-5400000">
            <a:off x="-878731" y="2983619"/>
            <a:ext cx="4668762" cy="758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50"/>
              </a:lnSpc>
            </a:pPr>
            <a:r>
              <a:rPr lang="en-US" sz="5227" b="1" spc="-156" dirty="0">
                <a:solidFill>
                  <a:srgbClr val="1D617A"/>
                </a:solidFill>
                <a:latin typeface="Poppins Bold"/>
              </a:rPr>
              <a:t>REFERENCES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824423" y="266700"/>
            <a:ext cx="15209374" cy="9536638"/>
            <a:chOff x="0" y="-28575"/>
            <a:chExt cx="20279166" cy="12715517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28575"/>
              <a:ext cx="20279166" cy="5058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400" b="1" i="0" spc="240">
                  <a:solidFill>
                    <a:srgbClr val="61C2A2"/>
                  </a:solidFill>
                  <a:latin typeface="Poppins Light"/>
                </a:rPr>
                <a:t>VOLKSWAGEN EMISSION SCANDAL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683657"/>
              <a:ext cx="20279166" cy="12003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US" sz="1800" b="0" i="0" dirty="0">
                  <a:solidFill>
                    <a:srgbClr val="1D617A"/>
                  </a:solidFill>
                  <a:latin typeface="Poppins Light"/>
                </a:rPr>
                <a:t>Bryant, S. (2018) Cultural differences between USA and Germany. Country navigator [Online], 31 October. Available from: &lt; https://countrynavigator.com/blog/cultural-intelligence/german/&gt; [Accessed 20 November 2019].</a:t>
              </a:r>
            </a:p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GB" dirty="0">
                  <a:solidFill>
                    <a:srgbClr val="1D617A"/>
                  </a:solidFill>
                  <a:latin typeface="Poppins Light"/>
                </a:rPr>
                <a:t>Schultz, E. (2017) Thinking New: Inside Volkswagen’s Plan To Become Relevant Again. </a:t>
              </a:r>
              <a:r>
                <a:rPr lang="en-GB" dirty="0" err="1">
                  <a:solidFill>
                    <a:srgbClr val="1D617A"/>
                  </a:solidFill>
                  <a:latin typeface="Poppins Light"/>
                </a:rPr>
                <a:t>AdAge</a:t>
              </a:r>
              <a:r>
                <a:rPr lang="en-GB" dirty="0">
                  <a:solidFill>
                    <a:srgbClr val="1D617A"/>
                  </a:solidFill>
                  <a:latin typeface="Poppins Light"/>
                </a:rPr>
                <a:t> [Online], 11 January. Available from: &lt;https://adage.com/article/cmo-strategy/thinking-vw-s-u-s-marketing-chief-comeback-plan/307469&gt; [Accessed 27 November 2019].</a:t>
              </a:r>
              <a:endParaRPr lang="en-US" sz="1800" b="0" i="0" dirty="0">
                <a:solidFill>
                  <a:srgbClr val="1D617A"/>
                </a:solidFill>
                <a:latin typeface="Poppins Light"/>
              </a:endParaRPr>
            </a:p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US" sz="1800" b="0" i="0" dirty="0">
                  <a:solidFill>
                    <a:srgbClr val="1D617A"/>
                  </a:solidFill>
                  <a:latin typeface="Poppins Light"/>
                </a:rPr>
                <a:t>Flaming, C. (2015) Volkswagen diesel scandal threatens to ruin its credibility and value. Los Angeles Times [Online], 22 September. Available from: &lt;https://www.latimes.com/business/autos/la-fi-hy-vw-diesel-20150923-story.html&gt; [Accessed 14 November 2019]</a:t>
              </a:r>
            </a:p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US" sz="1800" b="0" i="0" dirty="0">
                  <a:solidFill>
                    <a:srgbClr val="1D617A"/>
                  </a:solidFill>
                  <a:latin typeface="Poppins Light"/>
                </a:rPr>
                <a:t>.Gardner, T., </a:t>
              </a:r>
              <a:r>
                <a:rPr lang="en-US" sz="1800" b="0" i="0" dirty="0" err="1">
                  <a:solidFill>
                    <a:srgbClr val="1D617A"/>
                  </a:solidFill>
                  <a:latin typeface="Poppins Light"/>
                </a:rPr>
                <a:t>Lienert</a:t>
              </a:r>
              <a:r>
                <a:rPr lang="en-US" sz="1800" b="0" i="0" dirty="0">
                  <a:solidFill>
                    <a:srgbClr val="1D617A"/>
                  </a:solidFill>
                  <a:latin typeface="Poppins Light"/>
                </a:rPr>
                <a:t>, P. and Morgan, D. (2015) After year of stonewalling, Volkswagen stunned U.S. regulators with confession. Reuters [Online], 24 September. Available from: &lt; https://www.reuters.com/article/us-usa-volkswagen-deception-insight/after-year-of-stonewalling-volkswagen-stunned-u-s-regulators-with-confession-idUSKCN0RO2IP20150924?feedType=RSS&amp;feedName=businessNews&gt; [Accessed 14 November 2019].</a:t>
              </a:r>
            </a:p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US" sz="1800" b="0" i="0" dirty="0">
                  <a:solidFill>
                    <a:srgbClr val="1D617A"/>
                  </a:solidFill>
                  <a:latin typeface="Poppins Light"/>
                </a:rPr>
                <a:t>Jolly, J. (2019) Volkswagen emissions scandal: mass lawsuit opens in Germany. The Guardian [Online], 30 September. Available from: &lt;https://www.theguardian.com/business/2019/sep/30/volkswagen-emissions-scandal-mass-lawsuit-opens-in-germany&gt; [Accessed 14 November 2019].</a:t>
              </a:r>
            </a:p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US" sz="1800" b="0" i="0" dirty="0">
                  <a:solidFill>
                    <a:srgbClr val="1D617A"/>
                  </a:solidFill>
                  <a:latin typeface="Poppins Light"/>
                </a:rPr>
                <a:t>Kresge, N. and Weiss, R. (2015) Volkswagen Drops 23% After Admitting Diesel Emissions Cheat. Bloomberg [Online], 21 September. Available from: &lt; https://www.bloomberg.com/news/articles/2015-09-21/volkswagen-drops-15-after-admitting-u-s-diesel-emissions-cheat&gt; [Accessed 14 November 2019].</a:t>
              </a:r>
            </a:p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US" sz="1800" b="0" i="0" dirty="0">
                  <a:solidFill>
                    <a:srgbClr val="1D617A"/>
                  </a:solidFill>
                  <a:latin typeface="Poppins Light"/>
                </a:rPr>
                <a:t>Leeds Beckett University (2019) Quote, Unquote A guide to Harvard referencing. [Online], n.d. Available from: &lt; https://skillsforlearning.leedsbeckett.ac.uk/local/Quote_Unquote.pdf&gt; [Accessed 14 November 2019]</a:t>
              </a:r>
            </a:p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US" sz="1800" b="0" i="0" dirty="0" err="1">
                  <a:solidFill>
                    <a:srgbClr val="1D617A"/>
                  </a:solidFill>
                  <a:latin typeface="Poppins Light"/>
                </a:rPr>
                <a:t>Plungis</a:t>
              </a:r>
              <a:r>
                <a:rPr lang="en-US" sz="1800" b="0" i="0" dirty="0">
                  <a:solidFill>
                    <a:srgbClr val="1D617A"/>
                  </a:solidFill>
                  <a:latin typeface="Poppins Light"/>
                </a:rPr>
                <a:t>, J. and Hull, D. (2015) VW’s Emissions Cheating Found by Curious Clean-Air Group. Bloomberg [Online], 20 September. Available from: &lt;https://www.bloomberg.com/news/articles/2015-09-19/volkswagen-emissions-cheating-found-by-curious-clean-air-group&gt; [Accessed 14 November 2019].</a:t>
              </a:r>
            </a:p>
            <a:p>
              <a:pPr marL="297180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US" sz="1800" b="0" i="0" dirty="0">
                  <a:solidFill>
                    <a:srgbClr val="1D617A"/>
                  </a:solidFill>
                  <a:latin typeface="Poppins Light"/>
                </a:rPr>
                <a:t>Volkswagen Group (2015) Video statement Prof. Dr. Martin Winterkorn [Online video], 22 September. Available from: &lt; https://www.youtube.com/watch?v=wMPX98_H0ak&gt; [Accessed 14 November 2019].</a:t>
              </a:r>
            </a:p>
            <a:p>
              <a:pPr marL="297180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GB" dirty="0" err="1">
                  <a:solidFill>
                    <a:srgbClr val="1D617A"/>
                  </a:solidFill>
                  <a:latin typeface="Poppins Light"/>
                </a:rPr>
                <a:t>Verčič</a:t>
              </a:r>
              <a:r>
                <a:rPr lang="en-GB" dirty="0">
                  <a:solidFill>
                    <a:srgbClr val="1D617A"/>
                  </a:solidFill>
                  <a:latin typeface="Poppins Light"/>
                </a:rPr>
                <a:t>, D. and others (2015) Managing CEO communication and positioning : A cross-national study among corporate communication leaders. Emerald Insight, 20 (1) October, pp. 37-56.</a:t>
              </a:r>
              <a:endParaRPr lang="en-US" sz="1800" b="0" i="0" dirty="0">
                <a:solidFill>
                  <a:srgbClr val="1D617A"/>
                </a:solidFill>
                <a:latin typeface="Poppins Light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25603" y="6846493"/>
            <a:ext cx="5108607" cy="6094090"/>
            <a:chOff x="0" y="0"/>
            <a:chExt cx="6811476" cy="8125454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358963" y="2015916"/>
              <a:ext cx="6630730" cy="2242463"/>
              <a:chOff x="0" y="0"/>
              <a:chExt cx="1201682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>
                  <a:alpha val="50980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46682" y="3943207"/>
              <a:ext cx="6415394" cy="2242463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50980"/>
                </a:srgbClr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>
            <a:off x="2238811" y="0"/>
            <a:ext cx="38100" cy="9525000"/>
          </a:xfrm>
          <a:prstGeom prst="rect">
            <a:avLst/>
          </a:prstGeom>
          <a:solidFill>
            <a:srgbClr val="1D617A"/>
          </a:solidFill>
        </p:spPr>
      </p:sp>
      <p:grpSp>
        <p:nvGrpSpPr>
          <p:cNvPr id="8" name="Group 8"/>
          <p:cNvGrpSpPr/>
          <p:nvPr/>
        </p:nvGrpSpPr>
        <p:grpSpPr>
          <a:xfrm>
            <a:off x="2143561" y="779240"/>
            <a:ext cx="228600" cy="2286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24153" y="-1260206"/>
            <a:ext cx="3419289" cy="4078892"/>
            <a:chOff x="0" y="0"/>
            <a:chExt cx="4559052" cy="5438522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-98177" y="2639264"/>
              <a:ext cx="4293947" cy="1500924"/>
              <a:chOff x="0" y="0"/>
              <a:chExt cx="116265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49803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240261" y="1349291"/>
              <a:ext cx="4438075" cy="1500924"/>
              <a:chOff x="0" y="0"/>
              <a:chExt cx="1201682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>
                  <a:alpha val="49803"/>
                </a:srgbClr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2574723" y="21555"/>
            <a:ext cx="15209374" cy="9611048"/>
            <a:chOff x="0" y="-300951"/>
            <a:chExt cx="20279166" cy="12814730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300951"/>
              <a:ext cx="20279166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400" b="1" i="0" spc="240" dirty="0">
                  <a:solidFill>
                    <a:srgbClr val="61C2A2"/>
                  </a:solidFill>
                  <a:latin typeface="Poppins Light"/>
                </a:rPr>
                <a:t>FAKE NEWS &amp; ASTROTURFING 1/2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48829"/>
              <a:ext cx="20279166" cy="12464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US" sz="1800" b="0" i="0" dirty="0" err="1">
                  <a:solidFill>
                    <a:srgbClr val="1D617A"/>
                  </a:solidFill>
                  <a:latin typeface="Poppins Light"/>
                </a:rPr>
                <a:t>Bienkov</a:t>
              </a:r>
              <a:r>
                <a:rPr lang="en-US" sz="1800" b="0" i="0" dirty="0">
                  <a:solidFill>
                    <a:srgbClr val="1D617A"/>
                  </a:solidFill>
                  <a:latin typeface="Poppins Light"/>
                </a:rPr>
                <a:t>, A. (2012) Astroturfing: What is it and why does it matter? The Guardian [Online], 8 February. Available from: &lt; https://www.theguardian.com/commentisfree/2012/feb/08/what-is-astroturfing&gt; [Accessed 5 November 2019]</a:t>
              </a:r>
            </a:p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US" sz="1800" b="0" i="0" dirty="0" err="1">
                  <a:solidFill>
                    <a:srgbClr val="1D617A"/>
                  </a:solidFill>
                  <a:latin typeface="Poppins Light"/>
                </a:rPr>
                <a:t>Hachman</a:t>
              </a:r>
              <a:r>
                <a:rPr lang="en-US" sz="1800" b="0" i="0" dirty="0">
                  <a:solidFill>
                    <a:srgbClr val="1D617A"/>
                  </a:solidFill>
                  <a:latin typeface="Poppins Light"/>
                </a:rPr>
                <a:t>, M. (2014) Microsoft caught ‘astroturfing’ bloggers again to promote Internet Explorer. PC World [Online], 18 June. Available from: &lt; https://www.pcworld.com/article/2365060/microsoft-caught-astroturfing-bloggers-again-to-promote-internet-explorer.html &gt; [Accessed 5 November 2019]</a:t>
              </a:r>
            </a:p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US" dirty="0">
                  <a:solidFill>
                    <a:srgbClr val="1D617A"/>
                  </a:solidFill>
                  <a:latin typeface="Poppins Light"/>
                </a:rPr>
                <a:t>Perkins, M. (2018), Fake news: a real risk to profits and reputation. Lockton International [Online], 1 January. Available from &lt; https://www.locktoninternational.com/gb/articles/fake-news-real-risk-profits-and-reputation &gt; [Accessed 5 November 2019] </a:t>
              </a:r>
            </a:p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US" sz="1800" b="0" i="0" dirty="0" err="1">
                  <a:solidFill>
                    <a:srgbClr val="1D617A"/>
                  </a:solidFill>
                  <a:latin typeface="Poppins Light"/>
                </a:rPr>
                <a:t>Marro</a:t>
              </a:r>
              <a:r>
                <a:rPr lang="en-US" sz="1800" b="0" i="0" dirty="0">
                  <a:solidFill>
                    <a:srgbClr val="1D617A"/>
                  </a:solidFill>
                  <a:latin typeface="Poppins Light"/>
                </a:rPr>
                <a:t>, E. (2019), Come </a:t>
              </a:r>
              <a:r>
                <a:rPr lang="en-US" sz="1800" b="0" i="0" dirty="0" err="1">
                  <a:solidFill>
                    <a:srgbClr val="1D617A"/>
                  </a:solidFill>
                  <a:latin typeface="Poppins Light"/>
                </a:rPr>
                <a:t>nasce</a:t>
              </a:r>
              <a:r>
                <a:rPr lang="en-US" sz="1800" b="0" i="0" dirty="0">
                  <a:solidFill>
                    <a:srgbClr val="1D617A"/>
                  </a:solidFill>
                  <a:latin typeface="Poppins Light"/>
                </a:rPr>
                <a:t> una fake news (e </a:t>
              </a:r>
              <a:r>
                <a:rPr lang="en-US" sz="1800" b="0" i="0" dirty="0" err="1">
                  <a:solidFill>
                    <a:srgbClr val="1D617A"/>
                  </a:solidFill>
                  <a:latin typeface="Poppins Light"/>
                </a:rPr>
                <a:t>perché</a:t>
              </a:r>
              <a:r>
                <a:rPr lang="en-US" sz="1800" b="0" i="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1800" b="0" i="0" dirty="0" err="1">
                  <a:solidFill>
                    <a:srgbClr val="1D617A"/>
                  </a:solidFill>
                  <a:latin typeface="Poppins Light"/>
                </a:rPr>
                <a:t>viene</a:t>
              </a:r>
              <a:r>
                <a:rPr lang="en-US" sz="1800" b="0" i="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1800" b="0" i="0" dirty="0" err="1">
                  <a:solidFill>
                    <a:srgbClr val="1D617A"/>
                  </a:solidFill>
                  <a:latin typeface="Poppins Light"/>
                </a:rPr>
                <a:t>cliccata</a:t>
              </a:r>
              <a:r>
                <a:rPr lang="en-US" sz="1800" b="0" i="0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sz="1800" b="0" i="0" dirty="0" err="1">
                  <a:solidFill>
                    <a:srgbClr val="1D617A"/>
                  </a:solidFill>
                  <a:latin typeface="Poppins Light"/>
                </a:rPr>
                <a:t>più</a:t>
              </a:r>
              <a:r>
                <a:rPr lang="en-US" sz="1800" b="0" i="0" dirty="0">
                  <a:solidFill>
                    <a:srgbClr val="1D617A"/>
                  </a:solidFill>
                  <a:latin typeface="Poppins Light"/>
                </a:rPr>
                <a:t> di quelle </a:t>
              </a:r>
              <a:r>
                <a:rPr lang="en-US" sz="1800" b="0" i="0" dirty="0" err="1">
                  <a:solidFill>
                    <a:srgbClr val="1D617A"/>
                  </a:solidFill>
                  <a:latin typeface="Poppins Light"/>
                </a:rPr>
                <a:t>vere</a:t>
              </a:r>
              <a:r>
                <a:rPr lang="en-US" sz="1800" b="0" i="0" dirty="0">
                  <a:solidFill>
                    <a:srgbClr val="1D617A"/>
                  </a:solidFill>
                  <a:latin typeface="Poppins Light"/>
                </a:rPr>
                <a:t>). Il sole 24 ore [Online], 16 March. Available from &lt; https://www.ilsole24ore.com/art/come-nasce-fake-news-e-perche-viene-cliccata-piu-quelle-vere-ABVojVeB &gt; [Accessed 7 November 2019]</a:t>
              </a:r>
            </a:p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US" sz="1800" b="0" i="0" dirty="0">
                  <a:solidFill>
                    <a:srgbClr val="1D617A"/>
                  </a:solidFill>
                  <a:latin typeface="Poppins Light"/>
                </a:rPr>
                <a:t>Palmquist, M. (2019), How fake news can taint a brand’s image. Strategy Business [Online] 6 June. Available from &lt; https://www.strategy-business.com/blog/How-fake-news-can-taint-a-brands-image?gko=76419 &gt; [Accessed 7 November 2019]</a:t>
              </a:r>
            </a:p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US" sz="1800" b="0" i="0" dirty="0">
                  <a:solidFill>
                    <a:srgbClr val="1D617A"/>
                  </a:solidFill>
                  <a:latin typeface="Poppins Light"/>
                </a:rPr>
                <a:t>Popper, B. (2010) Astroturfing Antitrust: How Microsoft is Crafting the Grassroots Case Against Google. CBS News [Online], 2 March. Available from: &lt; https://www.cbsnews.com/news/astroturfing-antitrust-how-microsoft-is-crafting-the-grassroots-case-against-google/ &gt; [Accessed 5 November 2019]</a:t>
              </a:r>
            </a:p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US" sz="1800" b="0" i="0" dirty="0">
                  <a:solidFill>
                    <a:srgbClr val="1D617A"/>
                  </a:solidFill>
                  <a:latin typeface="Poppins Light"/>
                </a:rPr>
                <a:t>Taylor, K. (2017), Starbucks shoots down viral rumor that it's giving away free coffee to undocumented immigrants. Business Insider [Online], 7 August. Available from &lt; https://www.businessinsider.com/fake-news-starbucks-free-coffee-to-undocumented-immigrants-2017-8?r=UK &gt; [Accessed 5 November 2019]</a:t>
              </a:r>
            </a:p>
            <a:p>
              <a:pPr marL="297180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US" sz="1800" b="0" i="0" dirty="0" err="1">
                  <a:solidFill>
                    <a:srgbClr val="1D617A"/>
                  </a:solidFill>
                  <a:latin typeface="Poppins Light"/>
                </a:rPr>
                <a:t>Tomar</a:t>
              </a:r>
              <a:r>
                <a:rPr lang="en-US" sz="1800" b="0" i="0" dirty="0">
                  <a:solidFill>
                    <a:srgbClr val="1D617A"/>
                  </a:solidFill>
                  <a:latin typeface="Poppins Light"/>
                </a:rPr>
                <a:t>, D. (</a:t>
              </a:r>
              <a:r>
                <a:rPr lang="en-US" sz="1800" b="0" i="0" dirty="0" err="1">
                  <a:solidFill>
                    <a:srgbClr val="1D617A"/>
                  </a:solidFill>
                  <a:latin typeface="Poppins Light"/>
                </a:rPr>
                <a:t>n.d</a:t>
              </a:r>
              <a:r>
                <a:rPr lang="en-US" sz="1800" b="0" i="0" dirty="0">
                  <a:solidFill>
                    <a:srgbClr val="1D617A"/>
                  </a:solidFill>
                  <a:latin typeface="Poppins Light"/>
                </a:rPr>
                <a:t>) Deadly Disinformation: How Drug Companies Use Astroturfing to Get Us Hooked. The Quad [Online], n.d. Available from: &lt; https://thebestschools.org/magazine/playing-on-astroturf-wikipedias-battle-for-natural-grass/ &gt; [Accessed 6 November 2019]</a:t>
              </a:r>
            </a:p>
            <a:p>
              <a:pPr marL="297180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GB" dirty="0">
                  <a:solidFill>
                    <a:srgbClr val="1D617A"/>
                  </a:solidFill>
                  <a:latin typeface="Poppins Light"/>
                </a:rPr>
                <a:t>Monbiot, G. (2011). The need to protect the internet from 'astroturfing' grows ever more urgent. Available from: &lt; https://www.theguardian.com/environment/georgemonbiot/2011/feb/23/need-to-protect-internet-from-astroturfing&gt; [Accessed 3rd Dec 2019].</a:t>
              </a:r>
            </a:p>
            <a:p>
              <a:pPr marL="297180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GB" dirty="0">
                  <a:solidFill>
                    <a:srgbClr val="1D617A"/>
                  </a:solidFill>
                  <a:latin typeface="Poppins Light"/>
                </a:rPr>
                <a:t>Monbiot, G. (2006). The denial industry. Available from: &lt; https://www.theguardian.com/environment/2006/sep/19/ethicalliving.g2?INTCMP=SRCH&gt;. </a:t>
              </a:r>
              <a:r>
                <a:rPr lang="en-GB">
                  <a:solidFill>
                    <a:srgbClr val="1D617A"/>
                  </a:solidFill>
                  <a:latin typeface="Poppins Light"/>
                </a:rPr>
                <a:t>[Accessed </a:t>
              </a:r>
              <a:r>
                <a:rPr lang="en-GB" dirty="0">
                  <a:solidFill>
                    <a:srgbClr val="1D617A"/>
                  </a:solidFill>
                  <a:latin typeface="Poppins Light"/>
                </a:rPr>
                <a:t>3rd </a:t>
              </a:r>
              <a:r>
                <a:rPr lang="en-GB">
                  <a:solidFill>
                    <a:srgbClr val="1D617A"/>
                  </a:solidFill>
                  <a:latin typeface="Poppins Light"/>
                </a:rPr>
                <a:t>Dec 2019].</a:t>
              </a:r>
              <a:endParaRPr lang="en-GB" dirty="0">
                <a:solidFill>
                  <a:srgbClr val="1D617A"/>
                </a:solidFill>
                <a:latin typeface="Poppins Light"/>
              </a:endParaRPr>
            </a:p>
            <a:p>
              <a:pPr marL="148590" lvl="1">
                <a:lnSpc>
                  <a:spcPts val="2700"/>
                </a:lnSpc>
              </a:pPr>
              <a:endParaRPr lang="en-US" sz="1800" b="0" i="0" dirty="0">
                <a:solidFill>
                  <a:srgbClr val="1D617A"/>
                </a:solidFill>
                <a:latin typeface="Poppins Light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 rot="-5400000">
            <a:off x="-878731" y="2983619"/>
            <a:ext cx="4668762" cy="758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50"/>
              </a:lnSpc>
            </a:pPr>
            <a:r>
              <a:rPr lang="en-US" sz="5227" b="1" spc="-156" dirty="0">
                <a:solidFill>
                  <a:srgbClr val="1D617A"/>
                </a:solidFill>
                <a:latin typeface="Poppins Bold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771096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25603" y="6846493"/>
            <a:ext cx="5108607" cy="6094090"/>
            <a:chOff x="0" y="0"/>
            <a:chExt cx="6811476" cy="8125454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358963" y="2015916"/>
              <a:ext cx="6630730" cy="2242463"/>
              <a:chOff x="0" y="0"/>
              <a:chExt cx="1201682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>
                  <a:alpha val="50980"/>
                </a:srgbClr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46682" y="3943207"/>
              <a:ext cx="6415394" cy="2242463"/>
              <a:chOff x="0" y="0"/>
              <a:chExt cx="116265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50980"/>
                </a:srgbClr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>
            <a:off x="2238811" y="0"/>
            <a:ext cx="38100" cy="9525000"/>
          </a:xfrm>
          <a:prstGeom prst="rect">
            <a:avLst/>
          </a:prstGeom>
          <a:solidFill>
            <a:srgbClr val="1D617A"/>
          </a:solidFill>
        </p:spPr>
      </p:sp>
      <p:grpSp>
        <p:nvGrpSpPr>
          <p:cNvPr id="8" name="Group 8"/>
          <p:cNvGrpSpPr/>
          <p:nvPr/>
        </p:nvGrpSpPr>
        <p:grpSpPr>
          <a:xfrm>
            <a:off x="2143561" y="1181100"/>
            <a:ext cx="228600" cy="2286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24153" y="-1260206"/>
            <a:ext cx="3419289" cy="4078892"/>
            <a:chOff x="0" y="0"/>
            <a:chExt cx="4559052" cy="5438522"/>
          </a:xfrm>
        </p:grpSpPr>
        <p:grpSp>
          <p:nvGrpSpPr>
            <p:cNvPr id="13" name="Group 13"/>
            <p:cNvGrpSpPr/>
            <p:nvPr/>
          </p:nvGrpSpPr>
          <p:grpSpPr>
            <a:xfrm rot="-2700000">
              <a:off x="-98177" y="2639264"/>
              <a:ext cx="4293947" cy="1500924"/>
              <a:chOff x="0" y="0"/>
              <a:chExt cx="116265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113725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37257" h="360680">
                    <a:moveTo>
                      <a:pt x="1137257" y="180340"/>
                    </a:moveTo>
                    <a:cubicBezTo>
                      <a:pt x="1137257" y="81280"/>
                      <a:pt x="1057247" y="0"/>
                      <a:pt x="95691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56917" y="360680"/>
                    </a:lnTo>
                    <a:cubicBezTo>
                      <a:pt x="1055977" y="360680"/>
                      <a:pt x="1137257" y="279400"/>
                      <a:pt x="1137257" y="180340"/>
                    </a:cubicBezTo>
                    <a:close/>
                  </a:path>
                </a:pathLst>
              </a:custGeom>
              <a:solidFill>
                <a:srgbClr val="1D617A">
                  <a:alpha val="49803"/>
                </a:srgbClr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2700000">
              <a:off x="240261" y="1349291"/>
              <a:ext cx="4438075" cy="1500924"/>
              <a:chOff x="0" y="0"/>
              <a:chExt cx="1201682" cy="406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7780" y="22860"/>
                <a:ext cx="117628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76283" h="360680">
                    <a:moveTo>
                      <a:pt x="1176283" y="180340"/>
                    </a:moveTo>
                    <a:cubicBezTo>
                      <a:pt x="1176283" y="81280"/>
                      <a:pt x="1096273" y="0"/>
                      <a:pt x="99594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995942" y="360680"/>
                    </a:lnTo>
                    <a:cubicBezTo>
                      <a:pt x="1095002" y="360680"/>
                      <a:pt x="1176282" y="279400"/>
                      <a:pt x="1176282" y="180340"/>
                    </a:cubicBezTo>
                    <a:close/>
                  </a:path>
                </a:pathLst>
              </a:custGeom>
              <a:solidFill>
                <a:srgbClr val="61C2A2">
                  <a:alpha val="49803"/>
                </a:srgbClr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2545666" y="700048"/>
            <a:ext cx="15238431" cy="6850271"/>
            <a:chOff x="-38743" y="603706"/>
            <a:chExt cx="20317909" cy="9133694"/>
          </a:xfrm>
        </p:grpSpPr>
        <p:sp>
          <p:nvSpPr>
            <p:cNvPr id="18" name="TextBox 18"/>
            <p:cNvSpPr txBox="1"/>
            <p:nvPr/>
          </p:nvSpPr>
          <p:spPr>
            <a:xfrm>
              <a:off x="-38743" y="603706"/>
              <a:ext cx="20279166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400" b="1" i="0" spc="240" dirty="0">
                  <a:solidFill>
                    <a:srgbClr val="61C2A2"/>
                  </a:solidFill>
                  <a:latin typeface="Poppins Light"/>
                </a:rPr>
                <a:t>FAKE NEWS &amp; ASTROTURFING 2/2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427434"/>
              <a:ext cx="20279166" cy="83099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US" dirty="0">
                  <a:solidFill>
                    <a:srgbClr val="1D617A"/>
                  </a:solidFill>
                  <a:latin typeface="Poppins Light"/>
                </a:rPr>
                <a:t>PA Media, (2019) TripAdvisor is failing to stop fake hotel reviews, says Which?. The Guardian [Online], 6 September. Available from &lt;https://www.theguardian.com/travel/2019/sep/06/tripadvisor-failing-to-stop-fake-hotel-reviews-which&gt; [Accessed 29 November 2019] </a:t>
              </a:r>
            </a:p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US" dirty="0">
                  <a:solidFill>
                    <a:srgbClr val="1D617A"/>
                  </a:solidFill>
                  <a:latin typeface="Poppins Light"/>
                </a:rPr>
                <a:t>BBC News, (2019) TripAdvisor defends itself in fake reviews row. BBC News [Online], 6 September. Available from &lt; https://www.bbc.co.uk/news/business-49605457 &gt; [Accessed 29 November 2019]</a:t>
              </a:r>
            </a:p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US" dirty="0">
                  <a:solidFill>
                    <a:srgbClr val="1D617A"/>
                  </a:solidFill>
                  <a:latin typeface="Poppins Light"/>
                </a:rPr>
                <a:t>Simonetta B, (2018) TripAdvisor, chi </a:t>
              </a:r>
              <a:r>
                <a:rPr lang="en-US" dirty="0" err="1">
                  <a:solidFill>
                    <a:srgbClr val="1D617A"/>
                  </a:solidFill>
                  <a:latin typeface="Poppins Light"/>
                </a:rPr>
                <a:t>scrive</a:t>
              </a:r>
              <a:r>
                <a:rPr lang="en-US" dirty="0">
                  <a:solidFill>
                    <a:srgbClr val="1D617A"/>
                  </a:solidFill>
                  <a:latin typeface="Poppins Light"/>
                </a:rPr>
                <a:t> false </a:t>
              </a:r>
              <a:r>
                <a:rPr lang="en-US" dirty="0" err="1">
                  <a:solidFill>
                    <a:srgbClr val="1D617A"/>
                  </a:solidFill>
                  <a:latin typeface="Poppins Light"/>
                </a:rPr>
                <a:t>recensioni</a:t>
              </a:r>
              <a:r>
                <a:rPr lang="en-US" dirty="0">
                  <a:solidFill>
                    <a:srgbClr val="1D617A"/>
                  </a:solidFill>
                  <a:latin typeface="Poppins Light"/>
                </a:rPr>
                <a:t> e le </a:t>
              </a:r>
              <a:r>
                <a:rPr lang="en-US" dirty="0" err="1">
                  <a:solidFill>
                    <a:srgbClr val="1D617A"/>
                  </a:solidFill>
                  <a:latin typeface="Poppins Light"/>
                </a:rPr>
                <a:t>vende</a:t>
              </a:r>
              <a:r>
                <a:rPr lang="en-US" dirty="0">
                  <a:solidFill>
                    <a:srgbClr val="1D617A"/>
                  </a:solidFill>
                  <a:latin typeface="Poppins Light"/>
                </a:rPr>
                <a:t> </a:t>
              </a:r>
              <a:r>
                <a:rPr lang="en-US" dirty="0" err="1">
                  <a:solidFill>
                    <a:srgbClr val="1D617A"/>
                  </a:solidFill>
                  <a:latin typeface="Poppins Light"/>
                </a:rPr>
                <a:t>va</a:t>
              </a:r>
              <a:r>
                <a:rPr lang="en-US" dirty="0">
                  <a:solidFill>
                    <a:srgbClr val="1D617A"/>
                  </a:solidFill>
                  <a:latin typeface="Poppins Light"/>
                </a:rPr>
                <a:t> in </a:t>
              </a:r>
              <a:r>
                <a:rPr lang="en-US" dirty="0" err="1">
                  <a:solidFill>
                    <a:srgbClr val="1D617A"/>
                  </a:solidFill>
                  <a:latin typeface="Poppins Light"/>
                </a:rPr>
                <a:t>carcere</a:t>
              </a:r>
              <a:r>
                <a:rPr lang="en-US" dirty="0">
                  <a:solidFill>
                    <a:srgbClr val="1D617A"/>
                  </a:solidFill>
                  <a:latin typeface="Poppins Light"/>
                </a:rPr>
                <a:t>. Il Sole 24 Ore [Online], 12 September. Available from &lt;https://www.ilsole24ore.com/art/tripadvisor-chi-scrive-false-recensioni-e-vende-va-carcere-AE6OZ4qF &gt; [Accessed 29 November 2019]</a:t>
              </a:r>
            </a:p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US" dirty="0" err="1">
                  <a:solidFill>
                    <a:srgbClr val="1D617A"/>
                  </a:solidFill>
                  <a:latin typeface="Poppins Light"/>
                </a:rPr>
                <a:t>Giuffrida</a:t>
              </a:r>
              <a:r>
                <a:rPr lang="en-US" dirty="0">
                  <a:solidFill>
                    <a:srgbClr val="1D617A"/>
                  </a:solidFill>
                  <a:latin typeface="Poppins Light"/>
                </a:rPr>
                <a:t> A, (2018) Man jailed in Italy for selling fake TripAdvisor reviews. The Guardian [Online] 12 September. Available from &lt; https://www.theguardian.com/world/2018/sep/12/man-jailed-italy-selling-fake-tripadvisor-reviews-promo-salento &gt; [Accessed 29 November 2019]</a:t>
              </a:r>
            </a:p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US" dirty="0">
                  <a:solidFill>
                    <a:srgbClr val="1D617A"/>
                  </a:solidFill>
                  <a:latin typeface="Poppins Light"/>
                </a:rPr>
                <a:t>CBC, (2017) How this man tricked TripAdvisor into listing his shed as London's No. 1-rated restaurant. CBC [Online] 7 December. Available from &lt; https://www.cbc.ca/radio/asithappens/as-it-happens-thursday-edition-1.4437547/how-this-man-tricked-tripadvisor-into-listing-his-shed-as-london-s-no-1-rated-restaurant-1.4437555 &gt; [Accessed 29 November 2019]</a:t>
              </a:r>
            </a:p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r>
                <a:rPr lang="en-US" dirty="0">
                  <a:solidFill>
                    <a:srgbClr val="1D617A"/>
                  </a:solidFill>
                  <a:latin typeface="Poppins Light"/>
                </a:rPr>
                <a:t>The Internet Law Centre (</a:t>
              </a:r>
              <a:r>
                <a:rPr lang="en-US" dirty="0" err="1">
                  <a:solidFill>
                    <a:srgbClr val="1D617A"/>
                  </a:solidFill>
                  <a:latin typeface="Poppins Light"/>
                </a:rPr>
                <a:t>n.d.</a:t>
              </a:r>
              <a:r>
                <a:rPr lang="en-US" dirty="0">
                  <a:solidFill>
                    <a:srgbClr val="1D617A"/>
                  </a:solidFill>
                  <a:latin typeface="Poppins Light"/>
                </a:rPr>
                <a:t>) Is it illegal in the UK to post fake online reviews? . The Internet Law Centre [Online] (</a:t>
              </a:r>
              <a:r>
                <a:rPr lang="en-US" dirty="0" err="1">
                  <a:solidFill>
                    <a:srgbClr val="1D617A"/>
                  </a:solidFill>
                  <a:latin typeface="Poppins Light"/>
                </a:rPr>
                <a:t>n.d.</a:t>
              </a:r>
              <a:r>
                <a:rPr lang="en-US" dirty="0">
                  <a:solidFill>
                    <a:srgbClr val="1D617A"/>
                  </a:solidFill>
                  <a:latin typeface="Poppins Light"/>
                </a:rPr>
                <a:t>). Available from &lt;https://www.defamationagainstacompany.co.uk/is-it-illegal-in-the-uk-to-post-fake-online-reviews &gt; [Accessed 29 November 2019]</a:t>
              </a:r>
            </a:p>
            <a:p>
              <a:pPr marL="297181" lvl="1" indent="-148590">
                <a:lnSpc>
                  <a:spcPts val="2700"/>
                </a:lnSpc>
                <a:buFont typeface="Arial"/>
                <a:buChar char="•"/>
              </a:pPr>
              <a:endParaRPr lang="en-US" dirty="0" err="1">
                <a:solidFill>
                  <a:srgbClr val="1D617A"/>
                </a:solidFill>
                <a:latin typeface="Poppins Light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 rot="-5400000">
            <a:off x="-878731" y="2983619"/>
            <a:ext cx="4668762" cy="758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50"/>
              </a:lnSpc>
            </a:pPr>
            <a:r>
              <a:rPr lang="en-US" sz="5227" b="1" spc="-156" dirty="0">
                <a:solidFill>
                  <a:srgbClr val="1D617A"/>
                </a:solidFill>
                <a:latin typeface="Poppins Bold"/>
              </a:rPr>
              <a:t>REFERENCES</a:t>
            </a:r>
          </a:p>
        </p:txBody>
      </p:sp>
      <p:sp>
        <p:nvSpPr>
          <p:cNvPr id="21" name="TextBox 19"/>
          <p:cNvSpPr txBox="1"/>
          <p:nvPr/>
        </p:nvSpPr>
        <p:spPr>
          <a:xfrm>
            <a:off x="2824423" y="7505700"/>
            <a:ext cx="15209374" cy="383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 b="1" i="0" spc="240">
                <a:solidFill>
                  <a:srgbClr val="61C2A2"/>
                </a:solidFill>
                <a:latin typeface="Poppins Light"/>
              </a:rPr>
              <a:t>ACTIVITY</a:t>
            </a:r>
          </a:p>
        </p:txBody>
      </p:sp>
      <p:sp>
        <p:nvSpPr>
          <p:cNvPr id="22" name="TextBox 20"/>
          <p:cNvSpPr txBox="1"/>
          <p:nvPr/>
        </p:nvSpPr>
        <p:spPr>
          <a:xfrm>
            <a:off x="2824423" y="8044339"/>
            <a:ext cx="15209374" cy="985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7180" lvl="1" indent="-148590">
              <a:lnSpc>
                <a:spcPts val="2700"/>
              </a:lnSpc>
              <a:buFont typeface="Arial"/>
              <a:buChar char="•"/>
            </a:pPr>
            <a:r>
              <a:rPr lang="en-US" sz="1800" b="0" i="0" dirty="0">
                <a:solidFill>
                  <a:srgbClr val="1D617A"/>
                </a:solidFill>
                <a:latin typeface="Poppins Light"/>
              </a:rPr>
              <a:t>Valet, V. (2019) The World Most Reputable Companies 2019. Forbes [Online], 7 March. Available from: &lt; https://www.forbes.com/sites/vickyvalet/2019/03/07/the-worlds-most-reputable-companies-2019/#5c73da8c13b6&gt; [Accessed 20 November 2019]</a:t>
            </a:r>
          </a:p>
        </p:txBody>
      </p:sp>
      <p:grpSp>
        <p:nvGrpSpPr>
          <p:cNvPr id="23" name="Group 8"/>
          <p:cNvGrpSpPr/>
          <p:nvPr/>
        </p:nvGrpSpPr>
        <p:grpSpPr>
          <a:xfrm>
            <a:off x="2133600" y="7583329"/>
            <a:ext cx="228600" cy="228600"/>
            <a:chOff x="0" y="0"/>
            <a:chExt cx="6350000" cy="6350000"/>
          </a:xfrm>
        </p:grpSpPr>
        <p:sp>
          <p:nvSpPr>
            <p:cNvPr id="24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</p:spTree>
    <p:extLst>
      <p:ext uri="{BB962C8B-B14F-4D97-AF65-F5344CB8AC3E}">
        <p14:creationId xmlns:p14="http://schemas.microsoft.com/office/powerpoint/2010/main" val="283613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694639" y="-1554606"/>
            <a:ext cx="12595973" cy="14544547"/>
            <a:chOff x="0" y="0"/>
            <a:chExt cx="16794631" cy="19392730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68545" y="5686276"/>
              <a:ext cx="17919828" cy="4433972"/>
              <a:chOff x="0" y="0"/>
              <a:chExt cx="1642459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617060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617060" h="360680">
                    <a:moveTo>
                      <a:pt x="1617060" y="180340"/>
                    </a:moveTo>
                    <a:cubicBezTo>
                      <a:pt x="1617060" y="81280"/>
                      <a:pt x="1537050" y="0"/>
                      <a:pt x="1436720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436719" y="360680"/>
                    </a:lnTo>
                    <a:cubicBezTo>
                      <a:pt x="1535779" y="360680"/>
                      <a:pt x="1617059" y="279400"/>
                      <a:pt x="1617059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-1166002" y="9008490"/>
              <a:ext cx="18666512" cy="4433972"/>
              <a:chOff x="0" y="0"/>
              <a:chExt cx="1710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68549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685498" h="360680">
                    <a:moveTo>
                      <a:pt x="1685498" y="180340"/>
                    </a:moveTo>
                    <a:cubicBezTo>
                      <a:pt x="1685498" y="81280"/>
                      <a:pt x="1605488" y="0"/>
                      <a:pt x="150515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05157" y="360680"/>
                    </a:lnTo>
                    <a:cubicBezTo>
                      <a:pt x="1604218" y="360680"/>
                      <a:pt x="1685497" y="279400"/>
                      <a:pt x="168549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6606022" y="705886"/>
            <a:ext cx="11060996" cy="6482676"/>
            <a:chOff x="0" y="0"/>
            <a:chExt cx="14747994" cy="8643568"/>
          </a:xfrm>
        </p:grpSpPr>
        <p:sp>
          <p:nvSpPr>
            <p:cNvPr id="8" name="TextBox 8"/>
            <p:cNvSpPr txBox="1"/>
            <p:nvPr/>
          </p:nvSpPr>
          <p:spPr>
            <a:xfrm>
              <a:off x="35969" y="2734099"/>
              <a:ext cx="14712025" cy="16287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u="none" strike="noStrike" kern="1200" cap="none" spc="280" normalizeH="0" baseline="0" noProof="0" dirty="0">
                  <a:ln>
                    <a:noFill/>
                  </a:ln>
                  <a:solidFill>
                    <a:srgbClr val="61C2A2"/>
                  </a:solidFill>
                  <a:effectLst/>
                  <a:uLnTx/>
                  <a:uFillTx/>
                  <a:latin typeface="Poppins Bold"/>
                  <a:ea typeface="+mn-ea"/>
                  <a:cs typeface="+mn-cs"/>
                </a:rPr>
                <a:t>HOW A GOOD REPUTATION CAN BENEFIT A COMPANY?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5969" y="4531149"/>
              <a:ext cx="14712025" cy="41124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5299" marR="0" lvl="1" indent="-247650" algn="just" defTabSz="914400" rtl="0" eaLnBrk="1" fontAlgn="auto" latinLnBrk="0" hangingPunct="1">
                <a:lnSpc>
                  <a:spcPts val="44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1D617A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economic growth</a:t>
              </a:r>
            </a:p>
            <a:p>
              <a:pPr marL="495299" marR="0" lvl="1" indent="-247650" algn="just" defTabSz="914400" rtl="0" eaLnBrk="1" fontAlgn="auto" latinLnBrk="0" hangingPunct="1">
                <a:lnSpc>
                  <a:spcPts val="51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1D617A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increasing customers</a:t>
              </a:r>
            </a:p>
            <a:p>
              <a:pPr marL="495299" marR="0" lvl="1" indent="-247650" algn="just" defTabSz="914400" rtl="0" eaLnBrk="1" fontAlgn="auto" latinLnBrk="0" hangingPunct="1">
                <a:lnSpc>
                  <a:spcPts val="51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1D617A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customer loyalty and satisfaction </a:t>
              </a:r>
            </a:p>
            <a:p>
              <a:pPr marL="495299" marR="0" lvl="1" indent="-247650" algn="just" defTabSz="914400" rtl="0" eaLnBrk="1" fontAlgn="auto" latinLnBrk="0" hangingPunct="1">
                <a:lnSpc>
                  <a:spcPts val="51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1D617A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good work force</a:t>
              </a:r>
            </a:p>
            <a:p>
              <a:pPr marL="495300" marR="0" lvl="1" indent="-247650" algn="just" defTabSz="914400" rtl="0" eaLnBrk="1" fontAlgn="auto" latinLnBrk="0" hangingPunct="1">
                <a:lnSpc>
                  <a:spcPts val="51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1D617A"/>
                  </a:solidFill>
                  <a:effectLst/>
                  <a:uLnTx/>
                  <a:uFillTx/>
                  <a:latin typeface="Poppins Light"/>
                  <a:ea typeface="+mn-ea"/>
                  <a:cs typeface="+mn-cs"/>
                </a:rPr>
                <a:t>competitor advantage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7150"/>
              <a:ext cx="14747987" cy="2432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99" b="1" u="none" strike="noStrike" kern="1200" cap="none" spc="-191" normalizeH="0" baseline="0" noProof="0" dirty="0">
                  <a:ln>
                    <a:noFill/>
                  </a:ln>
                  <a:solidFill>
                    <a:srgbClr val="1D617A"/>
                  </a:solidFill>
                  <a:effectLst/>
                  <a:uLnTx/>
                  <a:uFillTx/>
                  <a:latin typeface="Poppins Bold"/>
                  <a:ea typeface="+mn-ea"/>
                  <a:cs typeface="+mn-cs"/>
                </a:rPr>
                <a:t>IMPORTANCE OF REPUTATION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50047" y="7842253"/>
            <a:ext cx="16230600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Fombrun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(2012) says that 'good reputation ultimately leads to customer loyalty, which is a key factor in creating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favourable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 outcomes for companies’. Customer loyalty in turn then has effects on ‘building brand equity, employee productivity, revenue growth, and business profitability’.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76325"/>
            <a:ext cx="10163586" cy="721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00"/>
              </a:lnSpc>
            </a:pPr>
            <a:r>
              <a:rPr lang="en-US" sz="5000" b="1" spc="-150" dirty="0">
                <a:solidFill>
                  <a:srgbClr val="1D617A"/>
                </a:solidFill>
                <a:latin typeface="Poppins Bold"/>
              </a:rPr>
              <a:t>IMPORTANCE OF STAKEHOLDER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769449" y="5239121"/>
            <a:ext cx="4749103" cy="1657437"/>
            <a:chOff x="0" y="0"/>
            <a:chExt cx="6350000" cy="2216150"/>
          </a:xfrm>
        </p:grpSpPr>
        <p:sp>
          <p:nvSpPr>
            <p:cNvPr id="4" name="Freeform 4"/>
            <p:cNvSpPr/>
            <p:nvPr/>
          </p:nvSpPr>
          <p:spPr>
            <a:xfrm>
              <a:off x="689610" y="0"/>
              <a:ext cx="5661660" cy="2216150"/>
            </a:xfrm>
            <a:custGeom>
              <a:avLst/>
              <a:gdLst/>
              <a:ahLst/>
              <a:cxnLst/>
              <a:rect l="l" t="t" r="r" b="b"/>
              <a:pathLst>
                <a:path w="5661660" h="2216150">
                  <a:moveTo>
                    <a:pt x="4951730" y="0"/>
                  </a:moveTo>
                  <a:lnTo>
                    <a:pt x="20320" y="0"/>
                  </a:lnTo>
                  <a:lnTo>
                    <a:pt x="0" y="0"/>
                  </a:lnTo>
                  <a:lnTo>
                    <a:pt x="0" y="2216150"/>
                  </a:lnTo>
                  <a:lnTo>
                    <a:pt x="20320" y="2216150"/>
                  </a:lnTo>
                  <a:lnTo>
                    <a:pt x="4950460" y="2213610"/>
                  </a:lnTo>
                  <a:cubicBezTo>
                    <a:pt x="5342890" y="2213610"/>
                    <a:pt x="5660390" y="1717040"/>
                    <a:pt x="5660390" y="1104900"/>
                  </a:cubicBezTo>
                  <a:cubicBezTo>
                    <a:pt x="5661660" y="496570"/>
                    <a:pt x="5344160" y="0"/>
                    <a:pt x="4951730" y="0"/>
                  </a:cubicBezTo>
                  <a:lnTo>
                    <a:pt x="4951730" y="0"/>
                  </a:lnTo>
                  <a:close/>
                  <a:moveTo>
                    <a:pt x="730250" y="1107440"/>
                  </a:moveTo>
                  <a:lnTo>
                    <a:pt x="730250" y="1102360"/>
                  </a:lnTo>
                  <a:lnTo>
                    <a:pt x="730250" y="1107440"/>
                  </a:lnTo>
                  <a:close/>
                </a:path>
              </a:pathLst>
            </a:custGeom>
            <a:solidFill>
              <a:srgbClr val="DBEFE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421130" cy="2217420"/>
            </a:xfrm>
            <a:custGeom>
              <a:avLst/>
              <a:gdLst/>
              <a:ahLst/>
              <a:cxnLst/>
              <a:rect l="l" t="t" r="r" b="b"/>
              <a:pathLst>
                <a:path w="1421130" h="2217420">
                  <a:moveTo>
                    <a:pt x="1361440" y="665480"/>
                  </a:moveTo>
                  <a:lnTo>
                    <a:pt x="1346200" y="615950"/>
                  </a:lnTo>
                  <a:cubicBezTo>
                    <a:pt x="1341120" y="599440"/>
                    <a:pt x="1336040" y="584200"/>
                    <a:pt x="1329690" y="568960"/>
                  </a:cubicBezTo>
                  <a:lnTo>
                    <a:pt x="1329690" y="567690"/>
                  </a:lnTo>
                  <a:cubicBezTo>
                    <a:pt x="1324610" y="552450"/>
                    <a:pt x="1318260" y="537210"/>
                    <a:pt x="1311910" y="521970"/>
                  </a:cubicBezTo>
                  <a:lnTo>
                    <a:pt x="1311910" y="520700"/>
                  </a:lnTo>
                  <a:cubicBezTo>
                    <a:pt x="1305560" y="505460"/>
                    <a:pt x="1299210" y="491490"/>
                    <a:pt x="1292860" y="476250"/>
                  </a:cubicBezTo>
                  <a:lnTo>
                    <a:pt x="1292860" y="474980"/>
                  </a:lnTo>
                  <a:cubicBezTo>
                    <a:pt x="1286510" y="461010"/>
                    <a:pt x="1280160" y="445770"/>
                    <a:pt x="1272540" y="431800"/>
                  </a:cubicBezTo>
                  <a:lnTo>
                    <a:pt x="1272540" y="430530"/>
                  </a:lnTo>
                  <a:cubicBezTo>
                    <a:pt x="1266190" y="416560"/>
                    <a:pt x="1258570" y="402590"/>
                    <a:pt x="1250950" y="389890"/>
                  </a:cubicBezTo>
                  <a:lnTo>
                    <a:pt x="1250950" y="388620"/>
                  </a:lnTo>
                  <a:cubicBezTo>
                    <a:pt x="1243330" y="374650"/>
                    <a:pt x="1235710" y="361950"/>
                    <a:pt x="1228090" y="349250"/>
                  </a:cubicBezTo>
                  <a:cubicBezTo>
                    <a:pt x="1220470" y="336550"/>
                    <a:pt x="1212850" y="323850"/>
                    <a:pt x="1203960" y="311150"/>
                  </a:cubicBezTo>
                  <a:cubicBezTo>
                    <a:pt x="1078230" y="121920"/>
                    <a:pt x="908050" y="3810"/>
                    <a:pt x="718820" y="0"/>
                  </a:cubicBezTo>
                  <a:lnTo>
                    <a:pt x="709930" y="0"/>
                  </a:lnTo>
                  <a:cubicBezTo>
                    <a:pt x="317500" y="0"/>
                    <a:pt x="0" y="496570"/>
                    <a:pt x="0" y="1108710"/>
                  </a:cubicBezTo>
                  <a:cubicBezTo>
                    <a:pt x="0" y="1720850"/>
                    <a:pt x="317500" y="2217420"/>
                    <a:pt x="709930" y="2217420"/>
                  </a:cubicBezTo>
                  <a:lnTo>
                    <a:pt x="718820" y="2217420"/>
                  </a:lnTo>
                  <a:cubicBezTo>
                    <a:pt x="1107440" y="2209800"/>
                    <a:pt x="1419860" y="1717040"/>
                    <a:pt x="1419860" y="1109980"/>
                  </a:cubicBezTo>
                  <a:cubicBezTo>
                    <a:pt x="1421130" y="951230"/>
                    <a:pt x="1399540" y="801370"/>
                    <a:pt x="1361440" y="665480"/>
                  </a:cubicBezTo>
                  <a:close/>
                </a:path>
              </a:pathLst>
            </a:custGeom>
            <a:solidFill>
              <a:srgbClr val="DBEFE1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989281" y="5778018"/>
            <a:ext cx="4309438" cy="642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84"/>
              </a:lnSpc>
            </a:pPr>
            <a:r>
              <a:rPr lang="en-US" sz="4440" b="1" spc="-133" dirty="0">
                <a:solidFill>
                  <a:srgbClr val="1D617A"/>
                </a:solidFill>
                <a:latin typeface="Poppins Bold"/>
              </a:rPr>
              <a:t>ORGANISATION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532987" y="2536134"/>
            <a:ext cx="3699261" cy="2912891"/>
            <a:chOff x="0" y="0"/>
            <a:chExt cx="4932348" cy="3883855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524246" y="0"/>
              <a:ext cx="3883855" cy="3883855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0" y="1697584"/>
              <a:ext cx="4932348" cy="49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7"/>
                </a:lnSpc>
              </a:pPr>
              <a:r>
                <a:rPr lang="en-US" sz="2414" b="0" spc="169" dirty="0">
                  <a:solidFill>
                    <a:srgbClr val="1D617A"/>
                  </a:solidFill>
                  <a:latin typeface="Poppins Bold"/>
                </a:rPr>
                <a:t>SHAREHOLDERS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01574" y="1999421"/>
            <a:ext cx="3699261" cy="2683566"/>
            <a:chOff x="0" y="0"/>
            <a:chExt cx="4932348" cy="3578087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>
              <a:off x="677130" y="0"/>
              <a:ext cx="3578087" cy="3578087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0" y="1544700"/>
              <a:ext cx="4932348" cy="49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7"/>
                </a:lnSpc>
              </a:pPr>
              <a:r>
                <a:rPr lang="en-US" sz="2414" b="0" spc="169" dirty="0">
                  <a:solidFill>
                    <a:srgbClr val="1D617A"/>
                  </a:solidFill>
                  <a:latin typeface="Poppins Bold"/>
                </a:rPr>
                <a:t>GOVERNMENT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342655" y="1808921"/>
            <a:ext cx="4078455" cy="2366916"/>
            <a:chOff x="0" y="0"/>
            <a:chExt cx="5437940" cy="3155888"/>
          </a:xfrm>
        </p:grpSpPr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1141026" y="0"/>
              <a:ext cx="3155888" cy="3155888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0" y="1308555"/>
              <a:ext cx="5437940" cy="547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94"/>
                </a:lnSpc>
              </a:pPr>
              <a:r>
                <a:rPr lang="en-US" sz="2661" b="0" spc="186" dirty="0">
                  <a:solidFill>
                    <a:srgbClr val="1D617A"/>
                  </a:solidFill>
                  <a:latin typeface="Poppins Bold"/>
                </a:rPr>
                <a:t>EMPLOYEES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47800" y="6115070"/>
            <a:ext cx="4234420" cy="2457430"/>
            <a:chOff x="0" y="0"/>
            <a:chExt cx="5645894" cy="3276574"/>
          </a:xfrm>
        </p:grpSpPr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1184660" y="0"/>
              <a:ext cx="3276574" cy="3276574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0" y="1349070"/>
              <a:ext cx="5645894" cy="568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16"/>
                </a:lnSpc>
              </a:pPr>
              <a:r>
                <a:rPr lang="en-US" sz="2763" b="0" spc="193">
                  <a:solidFill>
                    <a:srgbClr val="1D617A"/>
                  </a:solidFill>
                  <a:latin typeface="Poppins Bold"/>
                </a:rPr>
                <a:t>CUSTOMERS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334289" y="7795591"/>
            <a:ext cx="3699261" cy="2146853"/>
            <a:chOff x="0" y="0"/>
            <a:chExt cx="4932348" cy="2862470"/>
          </a:xfrm>
        </p:grpSpPr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1034939" y="0"/>
              <a:ext cx="2862470" cy="2862470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0" y="1186892"/>
              <a:ext cx="4932348" cy="495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7"/>
                </a:lnSpc>
              </a:pPr>
              <a:r>
                <a:rPr lang="en-US" sz="2414" b="0" spc="169" dirty="0">
                  <a:solidFill>
                    <a:srgbClr val="1D617A"/>
                  </a:solidFill>
                  <a:latin typeface="Poppins Bold"/>
                </a:rPr>
                <a:t>CREDITORS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147725" y="7537174"/>
            <a:ext cx="3699261" cy="2663687"/>
            <a:chOff x="0" y="0"/>
            <a:chExt cx="4932348" cy="3551583"/>
          </a:xfrm>
        </p:grpSpPr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>
              <a:off x="690383" y="0"/>
              <a:ext cx="3551583" cy="3551583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0" y="1315484"/>
              <a:ext cx="4932348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897"/>
                </a:lnSpc>
                <a:spcBef>
                  <a:spcPct val="0"/>
                </a:spcBef>
              </a:pPr>
              <a:r>
                <a:rPr lang="en-US" sz="2414" b="0" spc="169" dirty="0">
                  <a:solidFill>
                    <a:srgbClr val="1D617A"/>
                  </a:solidFill>
                  <a:latin typeface="Poppins Bold"/>
                </a:rPr>
                <a:t>PUBLIC/LOCAL </a:t>
              </a:r>
            </a:p>
            <a:p>
              <a:pPr marL="0" lvl="0" indent="0" algn="ctr">
                <a:lnSpc>
                  <a:spcPts val="2897"/>
                </a:lnSpc>
                <a:spcBef>
                  <a:spcPct val="0"/>
                </a:spcBef>
              </a:pPr>
              <a:r>
                <a:rPr lang="en-US" sz="2414" b="0" spc="169" dirty="0">
                  <a:solidFill>
                    <a:srgbClr val="1D617A"/>
                  </a:solidFill>
                  <a:latin typeface="Poppins Bold"/>
                </a:rPr>
                <a:t>COMMUNITY</a:t>
              </a:r>
            </a:p>
          </p:txBody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4197314" y="5449026"/>
            <a:ext cx="2146853" cy="214685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4928870" y="0"/>
                    <a:pt x="6350000" y="1421130"/>
                    <a:pt x="6350000" y="3175000"/>
                  </a:cubicBezTo>
                  <a:cubicBezTo>
                    <a:pt x="6350000" y="4928870"/>
                    <a:pt x="4928870" y="6350000"/>
                    <a:pt x="3175000" y="6350000"/>
                  </a:cubicBezTo>
                  <a:cubicBezTo>
                    <a:pt x="1421130" y="6350000"/>
                    <a:pt x="0" y="4928870"/>
                    <a:pt x="0" y="3175000"/>
                  </a:cubicBezTo>
                  <a:cubicBezTo>
                    <a:pt x="0" y="1421130"/>
                    <a:pt x="1421130" y="0"/>
                    <a:pt x="3175000" y="0"/>
                  </a:cubicBezTo>
                  <a:close/>
                </a:path>
              </a:pathLst>
            </a:custGeom>
            <a:solidFill>
              <a:srgbClr val="61C2A2"/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13421110" y="6339194"/>
            <a:ext cx="3699261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7"/>
              </a:lnSpc>
            </a:pPr>
            <a:r>
              <a:rPr lang="en-US" sz="2414" b="0" spc="169" dirty="0">
                <a:solidFill>
                  <a:srgbClr val="1D617A"/>
                </a:solidFill>
                <a:latin typeface="Poppins Bold"/>
              </a:rPr>
              <a:t>SUPPLIERS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3183304" y="2536134"/>
            <a:ext cx="3699261" cy="2146853"/>
            <a:chOff x="0" y="0"/>
            <a:chExt cx="4932348" cy="2862470"/>
          </a:xfrm>
        </p:grpSpPr>
        <p:grpSp>
          <p:nvGrpSpPr>
            <p:cNvPr id="35" name="Group 35"/>
            <p:cNvGrpSpPr>
              <a:grpSpLocks noChangeAspect="1"/>
            </p:cNvGrpSpPr>
            <p:nvPr/>
          </p:nvGrpSpPr>
          <p:grpSpPr>
            <a:xfrm>
              <a:off x="1034939" y="0"/>
              <a:ext cx="2862470" cy="2862470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0" y="915478"/>
              <a:ext cx="4932348" cy="99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97"/>
                </a:lnSpc>
              </a:pPr>
              <a:r>
                <a:rPr lang="en-US" sz="2414" b="0" spc="169" dirty="0">
                  <a:solidFill>
                    <a:srgbClr val="1D617A"/>
                  </a:solidFill>
                  <a:latin typeface="Poppins Bold"/>
                </a:rPr>
                <a:t>PRESSURE</a:t>
              </a:r>
              <a:r>
                <a:rPr lang="en-US" sz="2414" b="0" i="1" spc="169" dirty="0">
                  <a:solidFill>
                    <a:srgbClr val="1D617A"/>
                  </a:solidFill>
                  <a:latin typeface="Poppins Bold"/>
                </a:rPr>
                <a:t> </a:t>
              </a:r>
            </a:p>
            <a:p>
              <a:pPr algn="ctr">
                <a:lnSpc>
                  <a:spcPts val="2897"/>
                </a:lnSpc>
              </a:pPr>
              <a:r>
                <a:rPr lang="en-US" sz="2414" b="0" spc="169" dirty="0">
                  <a:solidFill>
                    <a:srgbClr val="1D617A"/>
                  </a:solidFill>
                  <a:latin typeface="Poppins Bold"/>
                </a:rPr>
                <a:t>GROUPS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5960902" y="1849935"/>
            <a:ext cx="10232000" cy="1715892"/>
            <a:chOff x="0" y="0"/>
            <a:chExt cx="2423395" cy="406400"/>
          </a:xfrm>
        </p:grpSpPr>
        <p:sp>
          <p:nvSpPr>
            <p:cNvPr id="3" name="Freeform 3"/>
            <p:cNvSpPr/>
            <p:nvPr/>
          </p:nvSpPr>
          <p:spPr>
            <a:xfrm>
              <a:off x="17780" y="22860"/>
              <a:ext cx="2397995" cy="360680"/>
            </a:xfrm>
            <a:custGeom>
              <a:avLst/>
              <a:gdLst/>
              <a:ahLst/>
              <a:cxnLst/>
              <a:rect l="l" t="t" r="r" b="b"/>
              <a:pathLst>
                <a:path w="2397995" h="360680">
                  <a:moveTo>
                    <a:pt x="2397995" y="180340"/>
                  </a:moveTo>
                  <a:cubicBezTo>
                    <a:pt x="2397995" y="81280"/>
                    <a:pt x="2317985" y="0"/>
                    <a:pt x="2217655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2217655" y="360680"/>
                  </a:lnTo>
                  <a:cubicBezTo>
                    <a:pt x="2316715" y="360680"/>
                    <a:pt x="2397995" y="279400"/>
                    <a:pt x="2397995" y="180340"/>
                  </a:cubicBezTo>
                  <a:close/>
                </a:path>
              </a:pathLst>
            </a:custGeom>
            <a:solidFill>
              <a:srgbClr val="61C2A2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1942819" y="6873865"/>
            <a:ext cx="10231173" cy="1715892"/>
            <a:chOff x="0" y="0"/>
            <a:chExt cx="2423199" cy="406400"/>
          </a:xfrm>
        </p:grpSpPr>
        <p:sp>
          <p:nvSpPr>
            <p:cNvPr id="5" name="Freeform 5"/>
            <p:cNvSpPr/>
            <p:nvPr/>
          </p:nvSpPr>
          <p:spPr>
            <a:xfrm>
              <a:off x="17780" y="22860"/>
              <a:ext cx="2397799" cy="360680"/>
            </a:xfrm>
            <a:custGeom>
              <a:avLst/>
              <a:gdLst/>
              <a:ahLst/>
              <a:cxnLst/>
              <a:rect l="l" t="t" r="r" b="b"/>
              <a:pathLst>
                <a:path w="2397799" h="360680">
                  <a:moveTo>
                    <a:pt x="2397799" y="180340"/>
                  </a:moveTo>
                  <a:cubicBezTo>
                    <a:pt x="2397799" y="81280"/>
                    <a:pt x="2317789" y="0"/>
                    <a:pt x="2217459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2217459" y="360680"/>
                  </a:lnTo>
                  <a:cubicBezTo>
                    <a:pt x="2316519" y="360680"/>
                    <a:pt x="2397799" y="279400"/>
                    <a:pt x="2397799" y="180340"/>
                  </a:cubicBezTo>
                  <a:close/>
                </a:path>
              </a:pathLst>
            </a:custGeom>
            <a:solidFill>
              <a:srgbClr val="1D617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534861" y="1747863"/>
            <a:ext cx="7881949" cy="1442203"/>
            <a:chOff x="0" y="0"/>
            <a:chExt cx="10509266" cy="1922938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10509266" cy="941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6"/>
                </a:lnSpc>
              </a:pPr>
              <a:r>
                <a:rPr lang="en-US" sz="4596" b="0" spc="321" dirty="0">
                  <a:solidFill>
                    <a:srgbClr val="61C2A2"/>
                  </a:solidFill>
                  <a:latin typeface="Poppins Bold"/>
                </a:rPr>
                <a:t>INTERNAL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127111"/>
              <a:ext cx="10509266" cy="795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71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400900" y="4531876"/>
            <a:ext cx="7887100" cy="1443146"/>
            <a:chOff x="0" y="0"/>
            <a:chExt cx="10516133" cy="192419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0"/>
              <a:ext cx="10516133" cy="941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19"/>
                </a:lnSpc>
              </a:pPr>
              <a:r>
                <a:rPr lang="en-US" sz="4599" b="0" spc="321" dirty="0">
                  <a:solidFill>
                    <a:srgbClr val="61C2A2"/>
                  </a:solidFill>
                  <a:latin typeface="Poppins Bold"/>
                </a:rPr>
                <a:t>EXTERNAL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127909"/>
              <a:ext cx="10516133" cy="796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17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58551" y="2952533"/>
            <a:ext cx="5834570" cy="3158687"/>
            <a:chOff x="0" y="0"/>
            <a:chExt cx="7779427" cy="4211582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1783922" y="0"/>
              <a:ext cx="4211582" cy="4211582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0" y="1887706"/>
              <a:ext cx="7779427" cy="701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83"/>
                </a:lnSpc>
              </a:pPr>
              <a:r>
                <a:rPr lang="en-US" sz="3402" b="0" spc="238" dirty="0">
                  <a:solidFill>
                    <a:srgbClr val="61C2A2"/>
                  </a:solidFill>
                  <a:latin typeface="Poppins Bold"/>
                </a:rPr>
                <a:t>EMPLOYEES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427165" y="6099613"/>
            <a:ext cx="5834570" cy="3158687"/>
            <a:chOff x="0" y="0"/>
            <a:chExt cx="7779427" cy="4211582"/>
          </a:xfrm>
        </p:grpSpPr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1783922" y="0"/>
              <a:ext cx="4211582" cy="4211582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4928870" y="0"/>
                      <a:pt x="6350000" y="1421130"/>
                      <a:pt x="6350000" y="3175000"/>
                    </a:cubicBezTo>
                    <a:cubicBezTo>
                      <a:pt x="6350000" y="4928870"/>
                      <a:pt x="4928870" y="6350000"/>
                      <a:pt x="3175000" y="6350000"/>
                    </a:cubicBezTo>
                    <a:cubicBezTo>
                      <a:pt x="1421130" y="6350000"/>
                      <a:pt x="0" y="4928870"/>
                      <a:pt x="0" y="3175000"/>
                    </a:cubicBezTo>
                    <a:cubicBezTo>
                      <a:pt x="0" y="1421130"/>
                      <a:pt x="1421130" y="0"/>
                      <a:pt x="3175000" y="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0" y="1761409"/>
              <a:ext cx="7779427" cy="701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83"/>
                </a:lnSpc>
              </a:pPr>
              <a:r>
                <a:rPr lang="en-US" sz="3402" b="0" spc="238" dirty="0">
                  <a:solidFill>
                    <a:srgbClr val="61C2A2"/>
                  </a:solidFill>
                  <a:latin typeface="Poppins Bold"/>
                </a:rPr>
                <a:t>CUSTOMERS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57323" y="8179404"/>
            <a:ext cx="4215192" cy="4215192"/>
            <a:chOff x="0" y="0"/>
            <a:chExt cx="5620256" cy="5620256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62175" y="1908310"/>
              <a:ext cx="6144605" cy="1803636"/>
              <a:chOff x="0" y="0"/>
              <a:chExt cx="1384518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8" y="279400"/>
                      <a:pt x="1359118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331436" y="1334143"/>
              <a:ext cx="3992023" cy="1803636"/>
              <a:chOff x="0" y="0"/>
              <a:chExt cx="899493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87409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74093" h="360680">
                    <a:moveTo>
                      <a:pt x="874093" y="180340"/>
                    </a:moveTo>
                    <a:cubicBezTo>
                      <a:pt x="874093" y="81280"/>
                      <a:pt x="794083" y="0"/>
                      <a:pt x="69375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93753" y="360680"/>
                    </a:lnTo>
                    <a:cubicBezTo>
                      <a:pt x="792813" y="360680"/>
                      <a:pt x="874093" y="279400"/>
                      <a:pt x="874093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6216327" y="-2007583"/>
            <a:ext cx="4215192" cy="4215192"/>
            <a:chOff x="0" y="0"/>
            <a:chExt cx="5620256" cy="5620256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-262175" y="1908310"/>
              <a:ext cx="6144605" cy="1803636"/>
              <a:chOff x="0" y="0"/>
              <a:chExt cx="138451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8" y="279400"/>
                      <a:pt x="1359118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368260" y="1423043"/>
              <a:ext cx="3740576" cy="1803636"/>
              <a:chOff x="0" y="0"/>
              <a:chExt cx="842836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174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17436" h="360680">
                    <a:moveTo>
                      <a:pt x="817436" y="180340"/>
                    </a:moveTo>
                    <a:cubicBezTo>
                      <a:pt x="817436" y="81280"/>
                      <a:pt x="737426" y="0"/>
                      <a:pt x="6370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37096" y="360680"/>
                    </a:lnTo>
                    <a:cubicBezTo>
                      <a:pt x="736156" y="360680"/>
                      <a:pt x="817436" y="279400"/>
                      <a:pt x="817436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3613502" y="1862118"/>
            <a:ext cx="11060996" cy="2397343"/>
            <a:chOff x="0" y="0"/>
            <a:chExt cx="14747994" cy="3196458"/>
          </a:xfrm>
        </p:grpSpPr>
        <p:sp>
          <p:nvSpPr>
            <p:cNvPr id="13" name="TextBox 13"/>
            <p:cNvSpPr txBox="1"/>
            <p:nvPr/>
          </p:nvSpPr>
          <p:spPr>
            <a:xfrm>
              <a:off x="35969" y="1531567"/>
              <a:ext cx="14712025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5969" y="2503514"/>
              <a:ext cx="14712025" cy="692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4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57150"/>
              <a:ext cx="14747987" cy="1229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99" b="1" u="none" strike="noStrike" kern="1200" cap="none" spc="-191" normalizeH="0" baseline="0" noProof="0" dirty="0">
                  <a:ln>
                    <a:noFill/>
                  </a:ln>
                  <a:solidFill>
                    <a:srgbClr val="1D617A"/>
                  </a:solidFill>
                  <a:effectLst/>
                  <a:uLnTx/>
                  <a:uFillTx/>
                  <a:latin typeface="Poppins Bold"/>
                  <a:ea typeface="+mn-ea"/>
                  <a:cs typeface="+mn-cs"/>
                </a:rPr>
                <a:t>EMPLOYEES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881634" y="3575050"/>
            <a:ext cx="8524733" cy="209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Good salary payment, job security, employee benefits, paid vacation 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66809" y="6454775"/>
            <a:ext cx="10154383" cy="280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Job satisfaction, good customer relations and therefore more satisfied customers, who will in many cases return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892406" y="5000625"/>
            <a:ext cx="503188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Open Sans Extra Bold"/>
                <a:ea typeface="+mn-ea"/>
                <a:cs typeface="+mn-cs"/>
              </a:rPr>
              <a:t>=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871739" y="9201150"/>
            <a:ext cx="268917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(Basariya, 2013)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8679" y="511700"/>
            <a:ext cx="3768130" cy="37477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93296" y="2966242"/>
            <a:ext cx="4081530" cy="54149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57323" y="8179404"/>
            <a:ext cx="4215192" cy="4215192"/>
            <a:chOff x="0" y="0"/>
            <a:chExt cx="5620256" cy="5620256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262175" y="1908310"/>
              <a:ext cx="6144605" cy="1803636"/>
              <a:chOff x="0" y="0"/>
              <a:chExt cx="1384518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8" y="279400"/>
                      <a:pt x="1359118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331436" y="1334143"/>
              <a:ext cx="3992023" cy="1803636"/>
              <a:chOff x="0" y="0"/>
              <a:chExt cx="899493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874093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74093" h="360680">
                    <a:moveTo>
                      <a:pt x="874093" y="180340"/>
                    </a:moveTo>
                    <a:cubicBezTo>
                      <a:pt x="874093" y="81280"/>
                      <a:pt x="794083" y="0"/>
                      <a:pt x="693753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93753" y="360680"/>
                    </a:lnTo>
                    <a:cubicBezTo>
                      <a:pt x="792813" y="360680"/>
                      <a:pt x="874093" y="279400"/>
                      <a:pt x="874093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6216327" y="-2007583"/>
            <a:ext cx="4215192" cy="4215192"/>
            <a:chOff x="0" y="0"/>
            <a:chExt cx="5620256" cy="5620256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-262175" y="1908310"/>
              <a:ext cx="6144605" cy="1803636"/>
              <a:chOff x="0" y="0"/>
              <a:chExt cx="1384518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359119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359119" h="360680">
                    <a:moveTo>
                      <a:pt x="1359119" y="180340"/>
                    </a:moveTo>
                    <a:cubicBezTo>
                      <a:pt x="1359119" y="81280"/>
                      <a:pt x="1279109" y="0"/>
                      <a:pt x="1178779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78778" y="360680"/>
                    </a:lnTo>
                    <a:cubicBezTo>
                      <a:pt x="1277838" y="360680"/>
                      <a:pt x="1359118" y="279400"/>
                      <a:pt x="1359118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368260" y="1423043"/>
              <a:ext cx="3740576" cy="1803636"/>
              <a:chOff x="0" y="0"/>
              <a:chExt cx="842836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817436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817436" h="360680">
                    <a:moveTo>
                      <a:pt x="817436" y="180340"/>
                    </a:moveTo>
                    <a:cubicBezTo>
                      <a:pt x="817436" y="81280"/>
                      <a:pt x="737426" y="0"/>
                      <a:pt x="637096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637096" y="360680"/>
                    </a:lnTo>
                    <a:cubicBezTo>
                      <a:pt x="736156" y="360680"/>
                      <a:pt x="817436" y="279400"/>
                      <a:pt x="817436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25215" y="5898771"/>
            <a:ext cx="6715358" cy="4110408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3613502" y="1718684"/>
            <a:ext cx="11060996" cy="2397343"/>
            <a:chOff x="0" y="0"/>
            <a:chExt cx="14747994" cy="3196458"/>
          </a:xfrm>
        </p:grpSpPr>
        <p:sp>
          <p:nvSpPr>
            <p:cNvPr id="14" name="TextBox 14"/>
            <p:cNvSpPr txBox="1"/>
            <p:nvPr/>
          </p:nvSpPr>
          <p:spPr>
            <a:xfrm>
              <a:off x="35969" y="1531567"/>
              <a:ext cx="14712025" cy="81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5969" y="2503514"/>
              <a:ext cx="14712025" cy="692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4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7150"/>
              <a:ext cx="14747987" cy="1229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70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99" b="1" u="none" strike="noStrike" kern="1200" cap="none" spc="-191" normalizeH="0" baseline="0" noProof="0" dirty="0">
                  <a:ln>
                    <a:noFill/>
                  </a:ln>
                  <a:solidFill>
                    <a:srgbClr val="1D617A"/>
                  </a:solidFill>
                  <a:effectLst/>
                  <a:uLnTx/>
                  <a:uFillTx/>
                  <a:latin typeface="Poppins Bold"/>
                  <a:ea typeface="+mn-ea"/>
                  <a:cs typeface="+mn-cs"/>
                </a:rPr>
                <a:t>CUSTOMERS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89486" y="3698875"/>
            <a:ext cx="16709027" cy="280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Customers tend to go back to businesses or service providers that keep them satisfied. Even better still, they recommend the organisation to others.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D617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(Ibojo, 2014).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1679" y="-1577497"/>
            <a:ext cx="8839200" cy="10835797"/>
            <a:chOff x="0" y="0"/>
            <a:chExt cx="15419777" cy="17896465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-915241" y="8471331"/>
              <a:ext cx="16453980" cy="4226769"/>
              <a:chOff x="0" y="0"/>
              <a:chExt cx="1582035" cy="4064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7780" y="22860"/>
                <a:ext cx="1556635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556635" h="360680">
                    <a:moveTo>
                      <a:pt x="1556635" y="180340"/>
                    </a:moveTo>
                    <a:cubicBezTo>
                      <a:pt x="1556635" y="81280"/>
                      <a:pt x="1476625" y="0"/>
                      <a:pt x="1376295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376295" y="360680"/>
                    </a:lnTo>
                    <a:cubicBezTo>
                      <a:pt x="1475355" y="360680"/>
                      <a:pt x="1556635" y="279400"/>
                      <a:pt x="1556635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3084042" y="3871637"/>
              <a:ext cx="12701427" cy="4226769"/>
              <a:chOff x="0" y="0"/>
              <a:chExt cx="1221231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1195831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195831" h="360680">
                    <a:moveTo>
                      <a:pt x="1195831" y="180340"/>
                    </a:moveTo>
                    <a:cubicBezTo>
                      <a:pt x="1195831" y="81280"/>
                      <a:pt x="1115821" y="0"/>
                      <a:pt x="1015491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015491" y="360680"/>
                    </a:lnTo>
                    <a:cubicBezTo>
                      <a:pt x="1114551" y="360680"/>
                      <a:pt x="1195831" y="279400"/>
                      <a:pt x="1195831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4658963" y="5441392"/>
            <a:ext cx="5939657" cy="5956090"/>
            <a:chOff x="0" y="0"/>
            <a:chExt cx="7919543" cy="7941453"/>
          </a:xfrm>
        </p:grpSpPr>
        <p:grpSp>
          <p:nvGrpSpPr>
            <p:cNvPr id="8" name="Group 8"/>
            <p:cNvGrpSpPr/>
            <p:nvPr/>
          </p:nvGrpSpPr>
          <p:grpSpPr>
            <a:xfrm rot="-2700000">
              <a:off x="-607325" y="2948815"/>
              <a:ext cx="9134192" cy="2065733"/>
              <a:chOff x="0" y="0"/>
              <a:chExt cx="179700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177160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771607" h="360680">
                    <a:moveTo>
                      <a:pt x="1771607" y="180340"/>
                    </a:moveTo>
                    <a:cubicBezTo>
                      <a:pt x="1771607" y="81280"/>
                      <a:pt x="1691597" y="0"/>
                      <a:pt x="159126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591267" y="360680"/>
                    </a:lnTo>
                    <a:cubicBezTo>
                      <a:pt x="1690327" y="360680"/>
                      <a:pt x="1771607" y="279400"/>
                      <a:pt x="1771607" y="180340"/>
                    </a:cubicBezTo>
                    <a:close/>
                  </a:path>
                </a:pathLst>
              </a:custGeom>
              <a:solidFill>
                <a:srgbClr val="61C2A2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317155" y="2051676"/>
              <a:ext cx="6658669" cy="2065733"/>
              <a:chOff x="0" y="0"/>
              <a:chExt cx="130998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128458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1284587" h="360680">
                    <a:moveTo>
                      <a:pt x="1284587" y="180340"/>
                    </a:moveTo>
                    <a:cubicBezTo>
                      <a:pt x="1284587" y="81280"/>
                      <a:pt x="1204577" y="0"/>
                      <a:pt x="110424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1104247" y="360680"/>
                    </a:lnTo>
                    <a:cubicBezTo>
                      <a:pt x="1203307" y="360680"/>
                      <a:pt x="1284587" y="279400"/>
                      <a:pt x="1284587" y="180340"/>
                    </a:cubicBezTo>
                    <a:close/>
                  </a:path>
                </a:pathLst>
              </a:custGeom>
              <a:solidFill>
                <a:srgbClr val="1D617A"/>
              </a:solidFill>
            </p:spPr>
          </p:sp>
        </p:grp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l="18890" t="1026" r="18250" b="1871"/>
          <a:stretch>
            <a:fillRect/>
          </a:stretch>
        </p:blipFill>
        <p:spPr>
          <a:xfrm>
            <a:off x="15206918" y="0"/>
            <a:ext cx="3081082" cy="315164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08251" y="4155207"/>
            <a:ext cx="8071498" cy="493370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080557" y="1198090"/>
            <a:ext cx="8127266" cy="165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9"/>
              </a:lnSpc>
            </a:pPr>
            <a:r>
              <a:rPr lang="en-US" sz="5863" b="1" spc="-175" dirty="0">
                <a:solidFill>
                  <a:srgbClr val="1D617A"/>
                </a:solidFill>
                <a:latin typeface="Poppins Bold"/>
              </a:rPr>
              <a:t>THE VOLKSWAGEN DIESELGATE SCANDAL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CA65639D0E194885C5AA969D3694FB" ma:contentTypeVersion="3" ma:contentTypeDescription="Create a new document." ma:contentTypeScope="" ma:versionID="b5eecbcd3643b75f736eff0209755d2b">
  <xsd:schema xmlns:xsd="http://www.w3.org/2001/XMLSchema" xmlns:xs="http://www.w3.org/2001/XMLSchema" xmlns:p="http://schemas.microsoft.com/office/2006/metadata/properties" xmlns:ns3="ab31c521-944b-4257-911b-cdbe258a6d05" targetNamespace="http://schemas.microsoft.com/office/2006/metadata/properties" ma:root="true" ma:fieldsID="45152cf10762b7f7edeeeb286b563bad" ns3:_="">
    <xsd:import namespace="ab31c521-944b-4257-911b-cdbe258a6d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1c521-944b-4257-911b-cdbe258a6d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55F6BB-94AE-4B72-AEBE-7D5417325411}">
  <ds:schemaRefs>
    <ds:schemaRef ds:uri="http://purl.org/dc/elements/1.1/"/>
    <ds:schemaRef ds:uri="http://purl.org/dc/dcmitype/"/>
    <ds:schemaRef ds:uri="http://schemas.microsoft.com/office/2006/documentManagement/types"/>
    <ds:schemaRef ds:uri="ab31c521-944b-4257-911b-cdbe258a6d05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2CBAE55-4CFD-4011-9986-9F527BFCF7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31c521-944b-4257-911b-cdbe258a6d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67F5D1-064D-4C38-9D74-78D07DA0DA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3024</Words>
  <Application>Microsoft Office PowerPoint</Application>
  <PresentationFormat>Aangepast</PresentationFormat>
  <Paragraphs>242</Paragraphs>
  <Slides>35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3" baseType="lpstr">
      <vt:lpstr>Arial</vt:lpstr>
      <vt:lpstr>Open Sans Extra Bold</vt:lpstr>
      <vt:lpstr>Poppins Light</vt:lpstr>
      <vt:lpstr>Calibri</vt:lpstr>
      <vt:lpstr>Open Sans Light</vt:lpstr>
      <vt:lpstr>Poppins Bold</vt:lpstr>
      <vt:lpstr>Poppins Medium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Reputation Management</dc:title>
  <dc:creator>Isabella Novati</dc:creator>
  <cp:lastModifiedBy>Emma Diederik</cp:lastModifiedBy>
  <cp:revision>23</cp:revision>
  <dcterms:created xsi:type="dcterms:W3CDTF">2006-08-16T00:00:00Z</dcterms:created>
  <dcterms:modified xsi:type="dcterms:W3CDTF">2019-12-05T20:08:18Z</dcterms:modified>
  <dc:identifier>DADpMlb0GAg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0x010100DFCA65639D0E194885C5AA969D3694FB</vt:lpwstr>
  </property>
</Properties>
</file>